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89" r:id="rId2"/>
    <p:sldId id="261" r:id="rId3"/>
    <p:sldId id="263" r:id="rId4"/>
    <p:sldId id="264" r:id="rId5"/>
    <p:sldId id="265" r:id="rId6"/>
    <p:sldId id="272" r:id="rId7"/>
    <p:sldId id="273" r:id="rId8"/>
    <p:sldId id="276" r:id="rId9"/>
    <p:sldId id="277" r:id="rId10"/>
    <p:sldId id="279" r:id="rId11"/>
    <p:sldId id="280" r:id="rId12"/>
    <p:sldId id="292" r:id="rId13"/>
    <p:sldId id="293" r:id="rId14"/>
    <p:sldId id="282" r:id="rId15"/>
    <p:sldId id="283" r:id="rId16"/>
    <p:sldId id="284" r:id="rId17"/>
    <p:sldId id="285" r:id="rId18"/>
    <p:sldId id="286" r:id="rId19"/>
    <p:sldId id="287" r:id="rId20"/>
    <p:sldId id="303" r:id="rId21"/>
    <p:sldId id="304" r:id="rId22"/>
    <p:sldId id="305" r:id="rId23"/>
    <p:sldId id="314" r:id="rId24"/>
    <p:sldId id="315" r:id="rId25"/>
    <p:sldId id="316" r:id="rId26"/>
    <p:sldId id="317" r:id="rId27"/>
    <p:sldId id="311" r:id="rId28"/>
    <p:sldId id="312" r:id="rId29"/>
    <p:sldId id="306" r:id="rId30"/>
    <p:sldId id="308" r:id="rId31"/>
    <p:sldId id="313" r:id="rId32"/>
    <p:sldId id="301" r:id="rId33"/>
    <p:sldId id="30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0" autoAdjust="0"/>
    <p:restoredTop sz="94660"/>
  </p:normalViewPr>
  <p:slideViewPr>
    <p:cSldViewPr snapToGrid="0">
      <p:cViewPr>
        <p:scale>
          <a:sx n="92" d="100"/>
          <a:sy n="92" d="100"/>
        </p:scale>
        <p:origin x="-10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A1F64-05F6-4155-95B0-CFDB15D73298}" type="datetimeFigureOut">
              <a:rPr lang="en-US" smtClean="0"/>
              <a:t>6/8/2022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CEA44E-656D-412E-B3B6-883CEB71BC49}" type="slidenum">
              <a:rPr lang="en-US" smtClean="0"/>
              <a:t>‹#›</a:t>
            </a:fld>
            <a:endParaRPr lang="en-US"/>
          </a:p>
        </p:txBody>
      </p:sp>
    </p:spTree>
    <p:extLst>
      <p:ext uri="{BB962C8B-B14F-4D97-AF65-F5344CB8AC3E}">
        <p14:creationId xmlns:p14="http://schemas.microsoft.com/office/powerpoint/2010/main" val="182469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2E5F2734-012A-46EF-BDA4-349E6D16D2A8}" type="datetime1">
              <a:rPr lang="en-US" smtClean="0"/>
              <a:t>6/8/2022</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36EA82D7-635C-4025-8B97-F8031B1494D4}" type="slidenum">
              <a:rPr lang="en-US" smtClean="0"/>
              <a:t>‹#›</a:t>
            </a:fld>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AC8BF8A-6867-4654-B0F4-12C2B6509992}" type="datetime1">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A82D7-635C-4025-8B97-F8031B1494D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9221216" y="3009902"/>
            <a:ext cx="609600" cy="441325"/>
          </a:xfrm>
        </p:spPr>
        <p:txBody>
          <a:bodyPr/>
          <a:lstStyle/>
          <a:p>
            <a:fld id="{36EA82D7-635C-4025-8B97-F8031B1494D4}" type="slidenum">
              <a:rPr lang="en-US" smtClean="0"/>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0E3A062-9A2B-4A62-9AA0-E46ABF1E6B73}" type="datetime1">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B59B17DD-0FBA-4B1C-9F29-70005A1651E0}" type="datetime1">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36EA82D7-635C-4025-8B97-F8031B1494D4}" type="slidenum">
              <a:rPr lang="en-US" smtClean="0"/>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78F76BAF-5627-4D7D-9BC5-6326AC489CAB}" type="datetime1">
              <a:rPr lang="en-US" smtClean="0"/>
              <a:t>6/8/2022</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36EA82D7-635C-4025-8B97-F8031B1494D4}" type="slidenum">
              <a:rPr lang="en-US" smtClean="0"/>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fld id="{34A511EC-C6D8-4AE1-8DC0-DF6274BA4336}" type="datetime1">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A82D7-635C-4025-8B97-F8031B1494D4}" type="slidenum">
              <a:rPr lang="en-US" smtClean="0"/>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47A444F0-37A6-43EC-8577-D1807E64CD62}" type="datetime1">
              <a:rPr lang="en-US" smtClean="0"/>
              <a:t>6/8/2022</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36EA82D7-635C-4025-8B97-F8031B1494D4}"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CE859A9-86F2-4E16-AB78-0B4E4DCC2BFA}" type="datetime1">
              <a:rPr lang="en-US" smtClean="0"/>
              <a:t>6/8/2022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1"/>
            <a:ext cx="609600" cy="441325"/>
          </a:xfrm>
        </p:spPr>
        <p:txBody>
          <a:bodyPr/>
          <a:lstStyle/>
          <a:p>
            <a:fld id="{36EA82D7-635C-4025-8B97-F8031B1494D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AC394A88-7422-444A-A4EE-96D98993C34E}" type="datetime1">
              <a:rPr lang="en-US" smtClean="0"/>
              <a:t>6/8/2022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36EA82D7-635C-4025-8B97-F8031B1494D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36EA82D7-635C-4025-8B97-F8031B1494D4}" type="slidenum">
              <a:rPr lang="en-US" smtClean="0"/>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0C7B272C-1057-49CF-904F-CF4AA709FB29}" type="datetime1">
              <a:rPr lang="en-US" smtClean="0"/>
              <a:t>6/8/2022</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p>
            <a:fld id="{36EA82D7-635C-4025-8B97-F8031B1494D4}"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7717536" y="6404984"/>
            <a:ext cx="4059936" cy="365760"/>
          </a:xfrm>
        </p:spPr>
        <p:txBody>
          <a:bodyPr/>
          <a:lstStyle/>
          <a:p>
            <a:fld id="{026AD597-5EFF-4D2A-8B49-6CAD8A7054DA}" type="datetime1">
              <a:rPr lang="en-US" smtClean="0"/>
              <a:t>6/8/2022</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8591343B-6642-4BF8-9861-2024DACFD700}" type="datetime1">
              <a:rPr lang="en-US" smtClean="0"/>
              <a:t>6/8/2022</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36EA82D7-635C-4025-8B97-F8031B1494D4}" type="slidenum">
              <a:rPr lang="en-US" smtClean="0"/>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6EA82D7-635C-4025-8B97-F8031B1494D4}" type="slidenum">
              <a:rPr lang="en-US" smtClean="0"/>
              <a:t>1</a:t>
            </a:fld>
            <a:endParaRPr lang="en-US"/>
          </a:p>
        </p:txBody>
      </p:sp>
      <p:sp>
        <p:nvSpPr>
          <p:cNvPr id="3" name="Content Placeholder 2"/>
          <p:cNvSpPr>
            <a:spLocks noGrp="1"/>
          </p:cNvSpPr>
          <p:nvPr>
            <p:ph sz="quarter" idx="1"/>
          </p:nvPr>
        </p:nvSpPr>
        <p:spPr/>
        <p:txBody>
          <a:bodyPr/>
          <a:lstStyle/>
          <a:p>
            <a:pPr marL="0" indent="0">
              <a:buNone/>
            </a:pPr>
            <a:endParaRPr lang="mn-MN" dirty="0">
              <a:latin typeface="Arial" panose="020B0604020202020204" pitchFamily="34" charset="0"/>
              <a:cs typeface="Arial" panose="020B0604020202020204" pitchFamily="34" charset="0"/>
            </a:endParaRPr>
          </a:p>
          <a:p>
            <a:pPr marL="0" indent="0" algn="ctr">
              <a:buNone/>
            </a:pPr>
            <a:r>
              <a:rPr lang="mn-MN" sz="4000" dirty="0">
                <a:latin typeface="Arial" panose="020B0604020202020204" pitchFamily="34" charset="0"/>
                <a:cs typeface="Arial" panose="020B0604020202020204" pitchFamily="34" charset="0"/>
              </a:rPr>
              <a:t>НИЙГМИЙН ДААТГАЛЫН БАГЦ </a:t>
            </a:r>
          </a:p>
          <a:p>
            <a:pPr marL="0" indent="0" algn="ctr">
              <a:buNone/>
            </a:pPr>
            <a:r>
              <a:rPr lang="mn-MN" sz="4000" dirty="0">
                <a:latin typeface="Arial" panose="020B0604020202020204" pitchFamily="34" charset="0"/>
                <a:cs typeface="Arial" panose="020B0604020202020204" pitchFamily="34" charset="0"/>
              </a:rPr>
              <a:t>ХУУЛИЙН ШИНЭЧЛЭЛ </a:t>
            </a:r>
            <a:endParaRPr lang="en-US" sz="4000" dirty="0">
              <a:latin typeface="Arial" panose="020B0604020202020204" pitchFamily="34" charset="0"/>
              <a:cs typeface="Arial" panose="020B0604020202020204" pitchFamily="34" charset="0"/>
            </a:endParaRPr>
          </a:p>
          <a:p>
            <a:pPr marL="0" indent="0" algn="ctr">
              <a:buNone/>
            </a:pPr>
            <a:endParaRPr lang="en-US" sz="4000" dirty="0">
              <a:latin typeface="Arial" panose="020B0604020202020204" pitchFamily="34" charset="0"/>
              <a:cs typeface="Arial" panose="020B0604020202020204" pitchFamily="34" charset="0"/>
            </a:endParaRPr>
          </a:p>
          <a:p>
            <a:pPr marL="0" indent="0" algn="ctr">
              <a:buNone/>
            </a:pPr>
            <a:r>
              <a:rPr lang="mn-MN" sz="2800" dirty="0">
                <a:latin typeface="Arial" panose="020B0604020202020204" pitchFamily="34" charset="0"/>
                <a:cs typeface="Arial" panose="020B0604020202020204" pitchFamily="34" charset="0"/>
              </a:rPr>
              <a:t>МОНГОЛЫН ҮЙЛДВЭРЧНИЙ ЭВЛЭЛИЙН ХОЛБООНЫ САНАЛ</a:t>
            </a:r>
          </a:p>
          <a:p>
            <a:pPr marL="0" indent="0" algn="ctr">
              <a:buNone/>
            </a:pP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10</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6134" t="18180" r="25035" b="12412"/>
          <a:stretch/>
        </p:blipFill>
        <p:spPr>
          <a:xfrm>
            <a:off x="0" y="0"/>
            <a:ext cx="12192000" cy="6915709"/>
          </a:xfrm>
          <a:prstGeom prst="rect">
            <a:avLst/>
          </a:prstGeom>
        </p:spPr>
      </p:pic>
    </p:spTree>
    <p:extLst>
      <p:ext uri="{BB962C8B-B14F-4D97-AF65-F5344CB8AC3E}">
        <p14:creationId xmlns:p14="http://schemas.microsoft.com/office/powerpoint/2010/main" val="969294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11</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5178" t="19314" r="25780" b="12601"/>
          <a:stretch/>
        </p:blipFill>
        <p:spPr>
          <a:xfrm>
            <a:off x="-434502" y="0"/>
            <a:ext cx="12626502" cy="7003915"/>
          </a:xfrm>
          <a:prstGeom prst="rect">
            <a:avLst/>
          </a:prstGeom>
        </p:spPr>
      </p:pic>
    </p:spTree>
    <p:extLst>
      <p:ext uri="{BB962C8B-B14F-4D97-AF65-F5344CB8AC3E}">
        <p14:creationId xmlns:p14="http://schemas.microsoft.com/office/powerpoint/2010/main" val="2320033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6" y="171810"/>
            <a:ext cx="10515600" cy="1325563"/>
          </a:xfrm>
        </p:spPr>
        <p:txBody>
          <a:bodyPr>
            <a:normAutofit fontScale="90000"/>
          </a:bodyPr>
          <a:lstStyle/>
          <a:p>
            <a:r>
              <a:rPr lang="en-US" dirty="0" err="1">
                <a:latin typeface="Arial" panose="020B0604020202020204" pitchFamily="34" charset="0"/>
                <a:cs typeface="Arial" panose="020B0604020202020204" pitchFamily="34" charset="0"/>
              </a:rPr>
              <a:t>Даатгуулагчийн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өндөр</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насны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сарын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тэтгэврийн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хэмжээг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цалинд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үндэслэсэн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аргаар</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бодох</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36EA82D7-635C-4025-8B97-F8031B1494D4}" type="slidenum">
              <a:rPr lang="en-US" smtClean="0"/>
              <a:t>12</a:t>
            </a:fld>
            <a:endParaRPr lang="en-US"/>
          </a:p>
        </p:txBody>
      </p:sp>
      <p:sp>
        <p:nvSpPr>
          <p:cNvPr id="3" name="Content Placeholder 2"/>
          <p:cNvSpPr>
            <a:spLocks noGrp="1"/>
          </p:cNvSpPr>
          <p:nvPr>
            <p:ph sz="quarter" idx="1"/>
          </p:nvPr>
        </p:nvSpPr>
        <p:spPr/>
        <p:txBody>
          <a:bodyPr/>
          <a:lstStyle/>
          <a:p>
            <a:r>
              <a:rPr lang="mn-MN" sz="5400" dirty="0">
                <a:solidFill>
                  <a:srgbClr val="FF0000"/>
                </a:solidFill>
                <a:latin typeface="Arial" panose="020B0604020202020204" pitchFamily="34" charset="0"/>
                <a:cs typeface="Arial" panose="020B0604020202020204" pitchFamily="34" charset="0"/>
              </a:rPr>
              <a:t>Т</a:t>
            </a:r>
            <a:r>
              <a:rPr lang="mn-MN" sz="5400" baseline="-25000" dirty="0">
                <a:solidFill>
                  <a:srgbClr val="FF0000"/>
                </a:solidFill>
                <a:latin typeface="Arial" panose="020B0604020202020204" pitchFamily="34" charset="0"/>
                <a:cs typeface="Arial" panose="020B0604020202020204" pitchFamily="34" charset="0"/>
              </a:rPr>
              <a:t>ц</a:t>
            </a:r>
            <a:r>
              <a:rPr lang="mn-MN" sz="5400" dirty="0">
                <a:solidFill>
                  <a:srgbClr val="FF0000"/>
                </a:solidFill>
                <a:latin typeface="Arial" panose="020B0604020202020204" pitchFamily="34" charset="0"/>
                <a:cs typeface="Arial" panose="020B0604020202020204" pitchFamily="34" charset="0"/>
              </a:rPr>
              <a:t>=Ц</a:t>
            </a:r>
            <a:r>
              <a:rPr lang="mn-MN" sz="5400" baseline="-25000" dirty="0">
                <a:solidFill>
                  <a:srgbClr val="FF0000"/>
                </a:solidFill>
                <a:latin typeface="Arial" panose="020B0604020202020204" pitchFamily="34" charset="0"/>
                <a:cs typeface="Arial" panose="020B0604020202020204" pitchFamily="34" charset="0"/>
              </a:rPr>
              <a:t> </a:t>
            </a:r>
            <a:r>
              <a:rPr lang="mn-MN" sz="5400" dirty="0">
                <a:solidFill>
                  <a:srgbClr val="FF0000"/>
                </a:solidFill>
                <a:latin typeface="Arial" panose="020B0604020202020204" pitchFamily="34" charset="0"/>
                <a:cs typeface="Arial" panose="020B0604020202020204" pitchFamily="34" charset="0"/>
              </a:rPr>
              <a:t>х 2% х </a:t>
            </a:r>
            <a:r>
              <a:rPr lang="mn-MN" sz="5400" dirty="0">
                <a:solidFill>
                  <a:schemeClr val="accent6">
                    <a:lumMod val="75000"/>
                  </a:schemeClr>
                </a:solidFill>
                <a:latin typeface="Arial" panose="020B0604020202020204" pitchFamily="34" charset="0"/>
                <a:cs typeface="Arial" panose="020B0604020202020204" pitchFamily="34" charset="0"/>
              </a:rPr>
              <a:t>Ш</a:t>
            </a:r>
            <a:r>
              <a:rPr lang="mn-MN" sz="5400" baseline="-25000" dirty="0">
                <a:solidFill>
                  <a:schemeClr val="accent6">
                    <a:lumMod val="75000"/>
                  </a:schemeClr>
                </a:solidFill>
                <a:latin typeface="Arial" panose="020B0604020202020204" pitchFamily="34" charset="0"/>
                <a:cs typeface="Arial" panose="020B0604020202020204" pitchFamily="34" charset="0"/>
              </a:rPr>
              <a:t>с</a:t>
            </a:r>
            <a:r>
              <a:rPr lang="mn-MN" sz="5400" dirty="0">
                <a:solidFill>
                  <a:schemeClr val="accent6">
                    <a:lumMod val="75000"/>
                  </a:schemeClr>
                </a:solidFill>
                <a:latin typeface="Arial" panose="020B0604020202020204" pitchFamily="34" charset="0"/>
                <a:cs typeface="Arial" panose="020B0604020202020204" pitchFamily="34" charset="0"/>
              </a:rPr>
              <a:t>/12</a:t>
            </a:r>
            <a:r>
              <a:rPr lang="mn-MN" sz="5400" dirty="0">
                <a:solidFill>
                  <a:srgbClr val="FF0000"/>
                </a:solidFill>
                <a:latin typeface="Arial" panose="020B0604020202020204" pitchFamily="34" charset="0"/>
                <a:cs typeface="Arial" panose="020B0604020202020204" pitchFamily="34" charset="0"/>
              </a:rPr>
              <a:t> </a:t>
            </a:r>
            <a:endParaRPr lang="en-US" sz="5400" dirty="0">
              <a:solidFill>
                <a:srgbClr val="FF0000"/>
              </a:solidFill>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mn-MN" sz="2400" dirty="0">
                <a:latin typeface="Arial" panose="020B0604020202020204" pitchFamily="34" charset="0"/>
                <a:cs typeface="Arial" panose="020B0604020202020204" pitchFamily="34" charset="0"/>
              </a:rPr>
              <a:t>Т</a:t>
            </a:r>
            <a:r>
              <a:rPr lang="mn-MN" sz="2400" baseline="-25000" dirty="0">
                <a:latin typeface="Arial" panose="020B0604020202020204" pitchFamily="34" charset="0"/>
                <a:cs typeface="Arial" panose="020B0604020202020204" pitchFamily="34" charset="0"/>
              </a:rPr>
              <a:t>ц</a:t>
            </a:r>
            <a:r>
              <a:rPr lang="mn-MN" sz="2400" dirty="0">
                <a:latin typeface="Arial" panose="020B0604020202020204" pitchFamily="34" charset="0"/>
                <a:cs typeface="Arial" panose="020B0604020202020204" pitchFamily="34" charset="0"/>
              </a:rPr>
              <a:t>-цалинд үндэслэсэн аргаар тооцсон сарын тэтгэврийн хэмжээ;</a:t>
            </a:r>
            <a:endParaRPr lang="en-US" sz="2400" dirty="0">
              <a:latin typeface="Arial" panose="020B0604020202020204" pitchFamily="34" charset="0"/>
              <a:cs typeface="Arial" panose="020B0604020202020204" pitchFamily="34" charset="0"/>
            </a:endParaRPr>
          </a:p>
          <a:p>
            <a:r>
              <a:rPr lang="mn-MN" sz="2400" dirty="0">
                <a:latin typeface="Arial" panose="020B0604020202020204" pitchFamily="34" charset="0"/>
                <a:cs typeface="Arial" panose="020B0604020202020204" pitchFamily="34" charset="0"/>
              </a:rPr>
              <a:t>Ц-энэ зүйлийн 9.7-д заасны дагуу тооцсон сарын дундаж хөдөлмөрийн хөлс, түүнтэй адилтгах орлого;</a:t>
            </a:r>
            <a:endParaRPr lang="en-US" sz="2400" dirty="0">
              <a:latin typeface="Arial" panose="020B0604020202020204" pitchFamily="34" charset="0"/>
              <a:cs typeface="Arial" panose="020B0604020202020204" pitchFamily="34" charset="0"/>
            </a:endParaRPr>
          </a:p>
          <a:p>
            <a:r>
              <a:rPr lang="mn-MN" sz="2400" dirty="0">
                <a:latin typeface="Arial" panose="020B0604020202020204" pitchFamily="34" charset="0"/>
                <a:cs typeface="Arial" panose="020B0604020202020204" pitchFamily="34" charset="0"/>
              </a:rPr>
              <a:t> Ш</a:t>
            </a:r>
            <a:r>
              <a:rPr lang="mn-MN" sz="2400" baseline="-25000" dirty="0">
                <a:latin typeface="Arial" panose="020B0604020202020204" pitchFamily="34" charset="0"/>
                <a:cs typeface="Arial" panose="020B0604020202020204" pitchFamily="34" charset="0"/>
              </a:rPr>
              <a:t>с</a:t>
            </a:r>
            <a:r>
              <a:rPr lang="mn-MN" sz="2400" dirty="0">
                <a:latin typeface="Arial" panose="020B0604020202020204" pitchFamily="34" charset="0"/>
                <a:cs typeface="Arial" panose="020B0604020202020204" pitchFamily="34" charset="0"/>
              </a:rPr>
              <a:t>-шимтгэл төлсөн нийт сар.</a:t>
            </a: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45886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n-MN" dirty="0"/>
              <a:t>Урамшуулах болон хязгаарлах арга хэмжээ</a:t>
            </a:r>
            <a:endParaRPr lang="en-US" dirty="0"/>
          </a:p>
        </p:txBody>
      </p:sp>
      <p:sp>
        <p:nvSpPr>
          <p:cNvPr id="4" name="Slide Number Placeholder 3"/>
          <p:cNvSpPr>
            <a:spLocks noGrp="1"/>
          </p:cNvSpPr>
          <p:nvPr>
            <p:ph type="sldNum" sz="quarter" idx="12"/>
          </p:nvPr>
        </p:nvSpPr>
        <p:spPr/>
        <p:txBody>
          <a:bodyPr/>
          <a:lstStyle/>
          <a:p>
            <a:fld id="{36EA82D7-635C-4025-8B97-F8031B1494D4}" type="slidenum">
              <a:rPr lang="en-US" smtClean="0"/>
              <a:t>13</a:t>
            </a:fld>
            <a:endParaRPr lang="en-US"/>
          </a:p>
        </p:txBody>
      </p:sp>
      <p:sp>
        <p:nvSpPr>
          <p:cNvPr id="3" name="Content Placeholder 2"/>
          <p:cNvSpPr>
            <a:spLocks noGrp="1"/>
          </p:cNvSpPr>
          <p:nvPr>
            <p:ph sz="quarter" idx="1"/>
          </p:nvPr>
        </p:nvSpPr>
        <p:spPr>
          <a:xfrm>
            <a:off x="600364" y="1477819"/>
            <a:ext cx="10753436" cy="4699144"/>
          </a:xfrm>
        </p:spPr>
        <p:txBody>
          <a:bodyPr>
            <a:normAutofit/>
          </a:bodyPr>
          <a:lstStyle/>
          <a:p>
            <a:pPr algn="just"/>
            <a:r>
              <a:rPr lang="en-US" sz="2800" dirty="0">
                <a:latin typeface="Arial" panose="020B0604020202020204" pitchFamily="34" charset="0"/>
                <a:cs typeface="Arial" panose="020B0604020202020204" pitchFamily="34" charset="0"/>
              </a:rPr>
              <a:t>9.2.Энэ </a:t>
            </a:r>
            <a:r>
              <a:rPr lang="en-US" sz="2800" dirty="0" err="1">
                <a:latin typeface="Arial" panose="020B0604020202020204" pitchFamily="34" charset="0"/>
                <a:cs typeface="Arial" panose="020B0604020202020204" pitchFamily="34" charset="0"/>
              </a:rPr>
              <a:t>хуулийн</a:t>
            </a:r>
            <a:r>
              <a:rPr lang="en-US" sz="2800" dirty="0">
                <a:latin typeface="Arial" panose="020B0604020202020204" pitchFamily="34" charset="0"/>
                <a:cs typeface="Arial" panose="020B0604020202020204" pitchFamily="34" charset="0"/>
              </a:rPr>
              <a:t> </a:t>
            </a:r>
            <a:r>
              <a:rPr lang="mn-MN" sz="2800" dirty="0">
                <a:latin typeface="Arial" panose="020B0604020202020204" pitchFamily="34" charset="0"/>
                <a:cs typeface="Arial" panose="020B0604020202020204" pitchFamily="34" charset="0"/>
              </a:rPr>
              <a:t>Хөдөлмөрийн ердийн </a:t>
            </a:r>
            <a:r>
              <a:rPr lang="en-US" sz="2800" dirty="0" err="1">
                <a:latin typeface="Arial" panose="020B0604020202020204" pitchFamily="34" charset="0"/>
                <a:cs typeface="Arial" panose="020B0604020202020204" pitchFamily="34" charset="0"/>
              </a:rPr>
              <a:t>наснаас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хойш</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тэтгэвэр</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тогтоолгох</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бол</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тэтгэврийн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даатгалын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сангаас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олгох</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тэтгэвэр</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Т</a:t>
            </a:r>
            <a:r>
              <a:rPr lang="en-US" sz="2800" baseline="-25000" dirty="0" err="1">
                <a:latin typeface="Arial" panose="020B0604020202020204" pitchFamily="34" charset="0"/>
                <a:cs typeface="Arial" panose="020B0604020202020204" pitchFamily="34" charset="0"/>
              </a:rPr>
              <a:t>ц</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ийн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хэмжээг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тэтгэвэр</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тогтоолгоогүй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жил</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бүрт</a:t>
            </a:r>
            <a:r>
              <a:rPr lang="en-US" sz="2800" dirty="0">
                <a:latin typeface="Arial" panose="020B0604020202020204" pitchFamily="34" charset="0"/>
                <a:cs typeface="Arial" panose="020B0604020202020204" pitchFamily="34" charset="0"/>
              </a:rPr>
              <a:t> 4 </a:t>
            </a:r>
            <a:r>
              <a:rPr lang="en-US" sz="2800" dirty="0" err="1">
                <a:latin typeface="Arial" panose="020B0604020202020204" pitchFamily="34" charset="0"/>
                <a:cs typeface="Arial" panose="020B0604020202020204" pitchFamily="34" charset="0"/>
              </a:rPr>
              <a:t>хувиар</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нэмэгдүүлэн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тооцно</a:t>
            </a:r>
            <a:r>
              <a:rPr lang="en-US" sz="2800" dirty="0">
                <a:latin typeface="Arial" panose="020B0604020202020204" pitchFamily="34" charset="0"/>
                <a:cs typeface="Arial" panose="020B0604020202020204" pitchFamily="34" charset="0"/>
              </a:rPr>
              <a:t>. </a:t>
            </a:r>
          </a:p>
          <a:p>
            <a:pPr algn="just"/>
            <a:r>
              <a:rPr lang="en-US" sz="2800" strike="sngStrike" dirty="0">
                <a:solidFill>
                  <a:srgbClr val="FF0000"/>
                </a:solidFill>
                <a:latin typeface="Arial" panose="020B0604020202020204" pitchFamily="34" charset="0"/>
                <a:cs typeface="Arial" panose="020B0604020202020204" pitchFamily="34" charset="0"/>
              </a:rPr>
              <a:t>9.3.Энэ </a:t>
            </a:r>
            <a:r>
              <a:rPr lang="en-US" sz="2800" strike="sngStrike" dirty="0" err="1">
                <a:solidFill>
                  <a:srgbClr val="FF0000"/>
                </a:solidFill>
                <a:latin typeface="Arial" panose="020B0604020202020204" pitchFamily="34" charset="0"/>
                <a:cs typeface="Arial" panose="020B0604020202020204" pitchFamily="34" charset="0"/>
              </a:rPr>
              <a:t>хуулийн</a:t>
            </a:r>
            <a:r>
              <a:rPr lang="en-US" sz="2800" strike="sngStrike" dirty="0">
                <a:solidFill>
                  <a:srgbClr val="FF0000"/>
                </a:solidFill>
                <a:latin typeface="Arial" panose="020B0604020202020204" pitchFamily="34" charset="0"/>
                <a:cs typeface="Arial" panose="020B0604020202020204" pitchFamily="34" charset="0"/>
              </a:rPr>
              <a:t> 7.1.2-т </a:t>
            </a:r>
            <a:r>
              <a:rPr lang="en-US" sz="2800" strike="sngStrike" dirty="0" err="1">
                <a:solidFill>
                  <a:srgbClr val="FF0000"/>
                </a:solidFill>
                <a:latin typeface="Arial" panose="020B0604020202020204" pitchFamily="34" charset="0"/>
                <a:cs typeface="Arial" panose="020B0604020202020204" pitchFamily="34" charset="0"/>
              </a:rPr>
              <a:t>заасны</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дагуу</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тэтгэвэр</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тогтоолгох</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бол</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тэтгэврийн</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даатгалын</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сангаас</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олгох</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тэтгэвэр</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Т</a:t>
            </a:r>
            <a:r>
              <a:rPr lang="en-US" sz="2800" strike="sngStrike" baseline="-25000" dirty="0" err="1">
                <a:solidFill>
                  <a:srgbClr val="FF0000"/>
                </a:solidFill>
                <a:latin typeface="Arial" panose="020B0604020202020204" pitchFamily="34" charset="0"/>
                <a:cs typeface="Arial" panose="020B0604020202020204" pitchFamily="34" charset="0"/>
              </a:rPr>
              <a:t>ц</a:t>
            </a:r>
            <a:r>
              <a:rPr lang="en-US" sz="2800" strike="sngStrike" dirty="0">
                <a:solidFill>
                  <a:srgbClr val="FF0000"/>
                </a:solidFill>
                <a:latin typeface="Arial" panose="020B0604020202020204" pitchFamily="34" charset="0"/>
                <a:cs typeface="Arial" panose="020B0604020202020204" pitchFamily="34" charset="0"/>
              </a:rPr>
              <a:t>)-</a:t>
            </a:r>
            <a:r>
              <a:rPr lang="en-US" sz="2800" strike="sngStrike" dirty="0" err="1">
                <a:solidFill>
                  <a:srgbClr val="FF0000"/>
                </a:solidFill>
                <a:latin typeface="Arial" panose="020B0604020202020204" pitchFamily="34" charset="0"/>
                <a:cs typeface="Arial" panose="020B0604020202020204" pitchFamily="34" charset="0"/>
              </a:rPr>
              <a:t>ийн</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хэмжээг</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энэ</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хуулийн</a:t>
            </a:r>
            <a:r>
              <a:rPr lang="en-US" sz="2800" strike="sngStrike" dirty="0">
                <a:solidFill>
                  <a:srgbClr val="FF0000"/>
                </a:solidFill>
                <a:latin typeface="Arial" panose="020B0604020202020204" pitchFamily="34" charset="0"/>
                <a:cs typeface="Arial" panose="020B0604020202020204" pitchFamily="34" charset="0"/>
              </a:rPr>
              <a:t> 7.1.1-д </a:t>
            </a:r>
            <a:r>
              <a:rPr lang="en-US" sz="2800" strike="sngStrike" dirty="0" err="1">
                <a:solidFill>
                  <a:srgbClr val="FF0000"/>
                </a:solidFill>
                <a:latin typeface="Arial" panose="020B0604020202020204" pitchFamily="34" charset="0"/>
                <a:cs typeface="Arial" panose="020B0604020202020204" pitchFamily="34" charset="0"/>
              </a:rPr>
              <a:t>заасан</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насанд</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хүртэлх</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жил</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бүрт</a:t>
            </a:r>
            <a:r>
              <a:rPr lang="en-US" sz="2800" strike="sngStrike" dirty="0">
                <a:solidFill>
                  <a:srgbClr val="FF0000"/>
                </a:solidFill>
                <a:latin typeface="Arial" panose="020B0604020202020204" pitchFamily="34" charset="0"/>
                <a:cs typeface="Arial" panose="020B0604020202020204" pitchFamily="34" charset="0"/>
              </a:rPr>
              <a:t> 4 </a:t>
            </a:r>
            <a:r>
              <a:rPr lang="en-US" sz="2800" strike="sngStrike" dirty="0" err="1">
                <a:solidFill>
                  <a:srgbClr val="FF0000"/>
                </a:solidFill>
                <a:latin typeface="Arial" panose="020B0604020202020204" pitchFamily="34" charset="0"/>
                <a:cs typeface="Arial" panose="020B0604020202020204" pitchFamily="34" charset="0"/>
              </a:rPr>
              <a:t>хувиар</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бууруулан</a:t>
            </a:r>
            <a:r>
              <a:rPr lang="en-US" sz="2800" strike="sngStrike" dirty="0">
                <a:solidFill>
                  <a:srgbClr val="FF0000"/>
                </a:solidFill>
                <a:latin typeface="Arial" panose="020B0604020202020204" pitchFamily="34" charset="0"/>
                <a:cs typeface="Arial" panose="020B0604020202020204" pitchFamily="34" charset="0"/>
              </a:rPr>
              <a:t> </a:t>
            </a:r>
            <a:r>
              <a:rPr lang="en-US" sz="2800" strike="sngStrike" dirty="0" err="1">
                <a:solidFill>
                  <a:srgbClr val="FF0000"/>
                </a:solidFill>
                <a:latin typeface="Arial" panose="020B0604020202020204" pitchFamily="34" charset="0"/>
                <a:cs typeface="Arial" panose="020B0604020202020204" pitchFamily="34" charset="0"/>
              </a:rPr>
              <a:t>тооцно</a:t>
            </a:r>
            <a:r>
              <a:rPr lang="en-US" sz="2800" strike="sngStrike" dirty="0">
                <a:solidFill>
                  <a:srgbClr val="FF0000"/>
                </a:solidFill>
                <a:latin typeface="Arial" panose="020B0604020202020204" pitchFamily="34" charset="0"/>
                <a:cs typeface="Arial" panose="020B0604020202020204" pitchFamily="34" charset="0"/>
              </a:rPr>
              <a:t>.</a:t>
            </a:r>
            <a:endParaRPr lang="en-US" sz="2800" dirty="0">
              <a:solidFill>
                <a:srgbClr val="FF0000"/>
              </a:solidFill>
              <a:latin typeface="Arial" panose="020B0604020202020204" pitchFamily="34" charset="0"/>
              <a:cs typeface="Arial" panose="020B0604020202020204" pitchFamily="34" charset="0"/>
            </a:endParaRPr>
          </a:p>
          <a:p>
            <a:pPr marL="0" indent="0">
              <a:buNone/>
            </a:pPr>
            <a:endParaRPr lang="en-US" sz="3200" dirty="0"/>
          </a:p>
        </p:txBody>
      </p:sp>
    </p:spTree>
    <p:extLst>
      <p:ext uri="{BB962C8B-B14F-4D97-AF65-F5344CB8AC3E}">
        <p14:creationId xmlns:p14="http://schemas.microsoft.com/office/powerpoint/2010/main" val="420252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14</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4965" t="17423" r="25035" b="5981"/>
          <a:stretch/>
        </p:blipFill>
        <p:spPr>
          <a:xfrm>
            <a:off x="266700" y="-145492"/>
            <a:ext cx="11658600" cy="7175887"/>
          </a:xfrm>
          <a:prstGeom prst="rect">
            <a:avLst/>
          </a:prstGeom>
        </p:spPr>
      </p:pic>
    </p:spTree>
    <p:extLst>
      <p:ext uri="{BB962C8B-B14F-4D97-AF65-F5344CB8AC3E}">
        <p14:creationId xmlns:p14="http://schemas.microsoft.com/office/powerpoint/2010/main" val="1198948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15</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7014" t="18889" r="25277" b="16859"/>
          <a:stretch/>
        </p:blipFill>
        <p:spPr>
          <a:xfrm>
            <a:off x="71005" y="68943"/>
            <a:ext cx="12120995" cy="6469969"/>
          </a:xfrm>
          <a:prstGeom prst="rect">
            <a:avLst/>
          </a:prstGeom>
        </p:spPr>
      </p:pic>
    </p:spTree>
    <p:extLst>
      <p:ext uri="{BB962C8B-B14F-4D97-AF65-F5344CB8AC3E}">
        <p14:creationId xmlns:p14="http://schemas.microsoft.com/office/powerpoint/2010/main" val="1440585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16</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6319" t="18890" r="25347" b="9876"/>
          <a:stretch/>
        </p:blipFill>
        <p:spPr>
          <a:xfrm>
            <a:off x="0" y="-419100"/>
            <a:ext cx="12115800" cy="7104488"/>
          </a:xfrm>
          <a:prstGeom prst="rect">
            <a:avLst/>
          </a:prstGeom>
        </p:spPr>
      </p:pic>
    </p:spTree>
    <p:extLst>
      <p:ext uri="{BB962C8B-B14F-4D97-AF65-F5344CB8AC3E}">
        <p14:creationId xmlns:p14="http://schemas.microsoft.com/office/powerpoint/2010/main" val="3799978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17</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5833" t="18148" r="25486" b="16791"/>
          <a:stretch/>
        </p:blipFill>
        <p:spPr>
          <a:xfrm>
            <a:off x="-424137" y="0"/>
            <a:ext cx="12870137" cy="6858000"/>
          </a:xfrm>
          <a:prstGeom prst="rect">
            <a:avLst/>
          </a:prstGeom>
        </p:spPr>
      </p:pic>
    </p:spTree>
    <p:extLst>
      <p:ext uri="{BB962C8B-B14F-4D97-AF65-F5344CB8AC3E}">
        <p14:creationId xmlns:p14="http://schemas.microsoft.com/office/powerpoint/2010/main" val="3220692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18</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5764" t="18271" r="25278" b="10864"/>
          <a:stretch/>
        </p:blipFill>
        <p:spPr>
          <a:xfrm>
            <a:off x="152134" y="0"/>
            <a:ext cx="12039865" cy="6959600"/>
          </a:xfrm>
          <a:prstGeom prst="rect">
            <a:avLst/>
          </a:prstGeom>
        </p:spPr>
      </p:pic>
    </p:spTree>
    <p:extLst>
      <p:ext uri="{BB962C8B-B14F-4D97-AF65-F5344CB8AC3E}">
        <p14:creationId xmlns:p14="http://schemas.microsoft.com/office/powerpoint/2010/main" val="2610351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19</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5625" t="18765" r="25902" b="13333"/>
          <a:stretch/>
        </p:blipFill>
        <p:spPr>
          <a:xfrm>
            <a:off x="0" y="0"/>
            <a:ext cx="12192000" cy="6800811"/>
          </a:xfrm>
          <a:prstGeom prst="rect">
            <a:avLst/>
          </a:prstGeom>
        </p:spPr>
      </p:pic>
    </p:spTree>
    <p:extLst>
      <p:ext uri="{BB962C8B-B14F-4D97-AF65-F5344CB8AC3E}">
        <p14:creationId xmlns:p14="http://schemas.microsoft.com/office/powerpoint/2010/main" val="1190578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2</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7939" t="20057" r="28315" b="10465"/>
          <a:stretch/>
        </p:blipFill>
        <p:spPr>
          <a:xfrm>
            <a:off x="0" y="-70530"/>
            <a:ext cx="12192000" cy="6826054"/>
          </a:xfrm>
          <a:prstGeom prst="rect">
            <a:avLst/>
          </a:prstGeom>
        </p:spPr>
      </p:pic>
    </p:spTree>
    <p:extLst>
      <p:ext uri="{BB962C8B-B14F-4D97-AF65-F5344CB8AC3E}">
        <p14:creationId xmlns:p14="http://schemas.microsoft.com/office/powerpoint/2010/main" val="1373323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F3A15378-0461-749D-31C8-EE18022058F1}"/>
              </a:ext>
            </a:extLst>
          </p:cNvPr>
          <p:cNvSpPr>
            <a:spLocks noGrp="1"/>
          </p:cNvSpPr>
          <p:nvPr>
            <p:ph type="sldNum" sz="quarter" idx="12"/>
          </p:nvPr>
        </p:nvSpPr>
        <p:spPr/>
        <p:txBody>
          <a:bodyPr/>
          <a:lstStyle/>
          <a:p>
            <a:fld id="{36EA82D7-635C-4025-8B97-F8031B1494D4}" type="slidenum">
              <a:rPr lang="en-US" smtClean="0"/>
              <a:t>20</a:t>
            </a:fld>
            <a:endParaRPr lang="en-US"/>
          </a:p>
        </p:txBody>
      </p:sp>
      <p:sp>
        <p:nvSpPr>
          <p:cNvPr id="4" name="Content Placeholder 3">
            <a:extLst>
              <a:ext uri="{FF2B5EF4-FFF2-40B4-BE49-F238E27FC236}">
                <a16:creationId xmlns:a16="http://schemas.microsoft.com/office/drawing/2014/main" xmlns="" id="{47E9BC9D-3363-B271-7EAC-755660AD8E3F}"/>
              </a:ext>
            </a:extLst>
          </p:cNvPr>
          <p:cNvSpPr>
            <a:spLocks noGrp="1"/>
          </p:cNvSpPr>
          <p:nvPr>
            <p:ph sz="quarter" idx="1"/>
          </p:nvPr>
        </p:nvSpPr>
        <p:spPr/>
        <p:txBody>
          <a:bodyPr>
            <a:normAutofit fontScale="70000" lnSpcReduction="20000"/>
          </a:bodyPr>
          <a:lstStyle/>
          <a:p>
            <a:pPr marL="0" indent="0" algn="just">
              <a:buNone/>
            </a:pPr>
            <a:r>
              <a:rPr lang="mn-MN" sz="3100" b="1" i="1" dirty="0">
                <a:latin typeface="Arial" panose="020B0604020202020204" pitchFamily="34" charset="0"/>
                <a:cs typeface="Arial" panose="020B0604020202020204" pitchFamily="34" charset="0"/>
              </a:rPr>
              <a:t>Нэг. Нийгмийн даатгалын ерөнхий хуулийн шинэчилсэн найруулгын хүрээнд</a:t>
            </a:r>
            <a:endParaRPr lang="x-none" sz="3100" dirty="0">
              <a:latin typeface="Arial" panose="020B0604020202020204" pitchFamily="34" charset="0"/>
              <a:cs typeface="Arial" panose="020B0604020202020204" pitchFamily="34" charset="0"/>
            </a:endParaRPr>
          </a:p>
          <a:p>
            <a:pPr algn="just"/>
            <a:r>
              <a:rPr lang="mn-MN" sz="3100" i="1" dirty="0">
                <a:latin typeface="Arial" panose="020B0604020202020204" pitchFamily="34" charset="0"/>
                <a:cs typeface="Arial" panose="020B0604020202020204" pitchFamily="34" charset="0"/>
              </a:rPr>
              <a:t>Нийгмийн даатгалын хуулийн үзэл баримтлалын хүрээнд </a:t>
            </a:r>
            <a:endParaRPr lang="x-none" sz="3100" dirty="0">
              <a:latin typeface="Arial" panose="020B0604020202020204" pitchFamily="34" charset="0"/>
              <a:cs typeface="Arial" panose="020B0604020202020204" pitchFamily="34" charset="0"/>
            </a:endParaRPr>
          </a:p>
          <a:p>
            <a:pPr lvl="0" algn="just"/>
            <a:r>
              <a:rPr lang="mn-MN" sz="3100" dirty="0">
                <a:latin typeface="Arial" panose="020B0604020202020204" pitchFamily="34" charset="0"/>
                <a:cs typeface="Arial" panose="020B0604020202020204" pitchFamily="34" charset="0"/>
              </a:rPr>
              <a:t>Даатгуулагчийн даатгалаас хүртэх өгөөжийг сайжруулахад хуулийн шинэчлэлийг бүхэлд нь чиглүүлж өнөөдрийн байгаа түвшинг эрс сайжруулж даатгуулагчдад ачаалал нэмэхгүй байх </a:t>
            </a:r>
            <a:endParaRPr lang="x-none" sz="3100" dirty="0">
              <a:latin typeface="Arial" panose="020B0604020202020204" pitchFamily="34" charset="0"/>
              <a:cs typeface="Arial" panose="020B0604020202020204" pitchFamily="34" charset="0"/>
            </a:endParaRPr>
          </a:p>
          <a:p>
            <a:pPr lvl="0" algn="just"/>
            <a:r>
              <a:rPr lang="mn-MN" sz="3100" dirty="0">
                <a:latin typeface="Arial" panose="020B0604020202020204" pitchFamily="34" charset="0"/>
                <a:cs typeface="Arial" panose="020B0604020202020204" pitchFamily="34" charset="0"/>
              </a:rPr>
              <a:t>Нийгмийн даатгалын бие даасан хараат бус тогтвортой байдлыг бэхжүүлэх ялангуяа нийгмийн 3 талт түншлэлд суурилсан засаглалыг эрх тэгш ил тод нээлттэй байхад чиглүүлэх </a:t>
            </a:r>
            <a:endParaRPr lang="x-none" sz="3100" dirty="0">
              <a:latin typeface="Arial" panose="020B0604020202020204" pitchFamily="34" charset="0"/>
              <a:cs typeface="Arial" panose="020B0604020202020204" pitchFamily="34" charset="0"/>
            </a:endParaRPr>
          </a:p>
          <a:p>
            <a:pPr lvl="0" algn="just"/>
            <a:r>
              <a:rPr lang="mn-MN" sz="3100" dirty="0">
                <a:latin typeface="Arial" panose="020B0604020202020204" pitchFamily="34" charset="0"/>
                <a:cs typeface="Arial" panose="020B0604020202020204" pitchFamily="34" charset="0"/>
              </a:rPr>
              <a:t>Д</a:t>
            </a:r>
            <a:r>
              <a:rPr lang="en-US" sz="3100" dirty="0" err="1">
                <a:latin typeface="Arial" panose="020B0604020202020204" pitchFamily="34" charset="0"/>
                <a:cs typeface="Arial" panose="020B0604020202020204" pitchFamily="34" charset="0"/>
              </a:rPr>
              <a:t>аатгуулагчийг</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төлөөлж</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нийт</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ажилтны</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дийлэнх</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олонхийн</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эрх</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хууль</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ёсны</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ашиг</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сонирхлыг</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төлөөлөн</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хамгаалах</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үндэсний</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хэмжээний</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үйлдвэрчний</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эвлэлийн</a:t>
            </a:r>
            <a:r>
              <a:rPr lang="en-US" sz="3100" dirty="0">
                <a:latin typeface="Arial" panose="020B0604020202020204" pitchFamily="34" charset="0"/>
                <a:cs typeface="Arial" panose="020B0604020202020204" pitchFamily="34" charset="0"/>
              </a:rPr>
              <a:t> </a:t>
            </a:r>
            <a:r>
              <a:rPr lang="en-US" sz="3100" dirty="0" err="1">
                <a:latin typeface="Arial" panose="020B0604020202020204" pitchFamily="34" charset="0"/>
                <a:cs typeface="Arial" panose="020B0604020202020204" pitchFamily="34" charset="0"/>
              </a:rPr>
              <a:t>байгууллагы</a:t>
            </a:r>
            <a:r>
              <a:rPr lang="mn-MN" sz="3100" dirty="0">
                <a:latin typeface="Arial" panose="020B0604020202020204" pitchFamily="34" charset="0"/>
                <a:cs typeface="Arial" panose="020B0604020202020204" pitchFamily="34" charset="0"/>
              </a:rPr>
              <a:t>н төлөөлөл ажиллах </a:t>
            </a:r>
            <a:endParaRPr lang="x-none" sz="3100" dirty="0">
              <a:latin typeface="Arial" panose="020B0604020202020204" pitchFamily="34" charset="0"/>
              <a:cs typeface="Arial" panose="020B0604020202020204" pitchFamily="34" charset="0"/>
            </a:endParaRPr>
          </a:p>
          <a:p>
            <a:pPr lvl="0" algn="just"/>
            <a:r>
              <a:rPr lang="en-US" sz="3100" dirty="0">
                <a:latin typeface="Arial" panose="020B0604020202020204" pitchFamily="34" charset="0"/>
                <a:cs typeface="Arial" panose="020B0604020202020204" pitchFamily="34" charset="0"/>
              </a:rPr>
              <a:t> </a:t>
            </a:r>
            <a:r>
              <a:rPr lang="mn-MN" sz="3100" dirty="0">
                <a:latin typeface="Arial" panose="020B0604020202020204" pitchFamily="34" charset="0"/>
                <a:cs typeface="Arial" panose="020B0604020202020204" pitchFamily="34" charset="0"/>
              </a:rPr>
              <a:t>Даатгалын удирдлагыг аль нэг тал дангаараа шийдвэр гаргахгүй бүх шийдвэрүүд зөвлөлдөх зарчимд суурилж Үндэсний зөвлөлөөр нээлттэй хэлэлцэн шийдвэрлэдэг байх  </a:t>
            </a:r>
            <a:endParaRPr lang="x-none" sz="3100" dirty="0">
              <a:latin typeface="Arial" panose="020B0604020202020204" pitchFamily="34" charset="0"/>
              <a:cs typeface="Arial" panose="020B0604020202020204" pitchFamily="34" charset="0"/>
            </a:endParaRPr>
          </a:p>
          <a:p>
            <a:endParaRPr lang="x-none" dirty="0"/>
          </a:p>
        </p:txBody>
      </p:sp>
      <p:sp>
        <p:nvSpPr>
          <p:cNvPr id="6" name="Title 5">
            <a:extLst>
              <a:ext uri="{FF2B5EF4-FFF2-40B4-BE49-F238E27FC236}">
                <a16:creationId xmlns:a16="http://schemas.microsoft.com/office/drawing/2014/main" xmlns="" id="{C16732C6-845D-8AC8-31B4-D6FFA8D44EF2}"/>
              </a:ext>
            </a:extLst>
          </p:cNvPr>
          <p:cNvSpPr>
            <a:spLocks noGrp="1"/>
          </p:cNvSpPr>
          <p:nvPr>
            <p:ph type="title"/>
          </p:nvPr>
        </p:nvSpPr>
        <p:spPr>
          <a:xfrm>
            <a:off x="402336" y="379476"/>
            <a:ext cx="11379200" cy="758952"/>
          </a:xfrm>
        </p:spPr>
        <p:txBody>
          <a:bodyPr>
            <a:normAutofit fontScale="90000"/>
          </a:bodyPr>
          <a:lstStyle/>
          <a:p>
            <a:r>
              <a:rPr lang="mn-MN" dirty="0">
                <a:latin typeface="Arial" panose="020B0604020202020204" pitchFamily="34" charset="0"/>
                <a:cs typeface="Arial" panose="020B0604020202020204" pitchFamily="34" charset="0"/>
              </a:rPr>
              <a:t>Нийгмийн даатгалын багц хуулиудын төсөлд МҮЭ-ийн холбооны зарчмын байр суурь</a:t>
            </a:r>
            <a:endParaRPr lang="x-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322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587589F-C0F4-3F0A-7507-9379979B2681}"/>
              </a:ext>
            </a:extLst>
          </p:cNvPr>
          <p:cNvSpPr>
            <a:spLocks noGrp="1"/>
          </p:cNvSpPr>
          <p:nvPr>
            <p:ph type="sldNum" sz="quarter" idx="12"/>
          </p:nvPr>
        </p:nvSpPr>
        <p:spPr/>
        <p:txBody>
          <a:bodyPr/>
          <a:lstStyle/>
          <a:p>
            <a:fld id="{36EA82D7-635C-4025-8B97-F8031B1494D4}" type="slidenum">
              <a:rPr lang="en-US" smtClean="0"/>
              <a:t>21</a:t>
            </a:fld>
            <a:endParaRPr lang="en-US"/>
          </a:p>
        </p:txBody>
      </p:sp>
      <p:sp>
        <p:nvSpPr>
          <p:cNvPr id="4" name="Content Placeholder 3">
            <a:extLst>
              <a:ext uri="{FF2B5EF4-FFF2-40B4-BE49-F238E27FC236}">
                <a16:creationId xmlns:a16="http://schemas.microsoft.com/office/drawing/2014/main" xmlns="" id="{50363AA2-954F-67BE-B147-C88E39B7E581}"/>
              </a:ext>
            </a:extLst>
          </p:cNvPr>
          <p:cNvSpPr>
            <a:spLocks noGrp="1"/>
          </p:cNvSpPr>
          <p:nvPr>
            <p:ph sz="quarter" idx="1"/>
          </p:nvPr>
        </p:nvSpPr>
        <p:spPr>
          <a:xfrm>
            <a:off x="402336" y="1549708"/>
            <a:ext cx="11338560" cy="4572000"/>
          </a:xfrm>
        </p:spPr>
        <p:txBody>
          <a:bodyPr>
            <a:noAutofit/>
          </a:bodyPr>
          <a:lstStyle/>
          <a:p>
            <a:pPr marL="0" lvl="0" indent="0" algn="just">
              <a:buNone/>
            </a:pPr>
            <a:r>
              <a:rPr lang="mn-MN" sz="1800" b="1" i="1" dirty="0">
                <a:latin typeface="Arial" panose="020B0604020202020204" pitchFamily="34" charset="0"/>
                <a:cs typeface="Arial" panose="020B0604020202020204" pitchFamily="34" charset="0"/>
              </a:rPr>
              <a:t>Нийгмийн даатгалын сангийн бие даасан байдлыг хангах, сангийн хөрөнгийг арвижуулах хүрээнд</a:t>
            </a:r>
            <a:endParaRPr lang="mn-MN" sz="1700" b="1" dirty="0">
              <a:latin typeface="Arial" panose="020B0604020202020204" pitchFamily="34" charset="0"/>
              <a:cs typeface="Arial" panose="020B0604020202020204" pitchFamily="34" charset="0"/>
            </a:endParaRPr>
          </a:p>
          <a:p>
            <a:pPr lvl="0" algn="just"/>
            <a:r>
              <a:rPr lang="mn-MN" sz="1700" dirty="0">
                <a:latin typeface="Arial" panose="020B0604020202020204" pitchFamily="34" charset="0"/>
                <a:cs typeface="Arial" panose="020B0604020202020204" pitchFamily="34" charset="0"/>
              </a:rPr>
              <a:t>Байгалийн баялагийн сангаас ажилчдын бодитоор төлсөн мөнгийг мөнгөжүүлэх, нэмэлт санхүүжилт нийгмийн даатгалын сангаар дамжуулан үр өгөөжийг нэмэгдүүлэх </a:t>
            </a:r>
            <a:endParaRPr lang="x-none" sz="1700" dirty="0">
              <a:latin typeface="Arial" panose="020B0604020202020204" pitchFamily="34" charset="0"/>
              <a:cs typeface="Arial" panose="020B0604020202020204" pitchFamily="34" charset="0"/>
            </a:endParaRPr>
          </a:p>
          <a:p>
            <a:pPr lvl="0" algn="just"/>
            <a:r>
              <a:rPr lang="mn-MN" sz="1700" dirty="0">
                <a:latin typeface="Arial" panose="020B0604020202020204" pitchFamily="34" charset="0"/>
                <a:cs typeface="Arial" panose="020B0604020202020204" pitchFamily="34" charset="0"/>
              </a:rPr>
              <a:t>Даатгуулагчдын хамрагдалтыг өргөжүүлэн нэмэгдүүлэх, оруулсан өгөөжөөсөө хамаарч үр шим хүртдэг тогтолцоонд шилжих ямар нэг хуулиар зарим этгээдүүдэд </a:t>
            </a:r>
            <a:r>
              <a:rPr lang="en-US" sz="1700" dirty="0">
                <a:latin typeface="Arial" panose="020B0604020202020204" pitchFamily="34" charset="0"/>
                <a:cs typeface="Arial" panose="020B0604020202020204" pitchFamily="34" charset="0"/>
              </a:rPr>
              <a:t>/</a:t>
            </a:r>
            <a:r>
              <a:rPr lang="mn-MN" sz="1700" dirty="0">
                <a:latin typeface="Arial" panose="020B0604020202020204" pitchFamily="34" charset="0"/>
                <a:cs typeface="Arial" panose="020B0604020202020204" pitchFamily="34" charset="0"/>
              </a:rPr>
              <a:t>нөхөн төлөх</a:t>
            </a:r>
            <a:r>
              <a:rPr lang="en-US" sz="1700" dirty="0">
                <a:latin typeface="Arial" panose="020B0604020202020204" pitchFamily="34" charset="0"/>
                <a:cs typeface="Arial" panose="020B0604020202020204" pitchFamily="34" charset="0"/>
              </a:rPr>
              <a:t>/</a:t>
            </a:r>
            <a:r>
              <a:rPr lang="mn-MN" sz="1700" dirty="0">
                <a:latin typeface="Arial" panose="020B0604020202020204" pitchFamily="34" charset="0"/>
                <a:cs typeface="Arial" panose="020B0604020202020204" pitchFamily="34" charset="0"/>
              </a:rPr>
              <a:t> давуу эрх олгохгүй байх</a:t>
            </a:r>
            <a:endParaRPr lang="x-none" sz="1700" dirty="0">
              <a:latin typeface="Arial" panose="020B0604020202020204" pitchFamily="34" charset="0"/>
              <a:cs typeface="Arial" panose="020B0604020202020204" pitchFamily="34" charset="0"/>
            </a:endParaRPr>
          </a:p>
          <a:p>
            <a:pPr lvl="0" algn="just"/>
            <a:r>
              <a:rPr lang="mn-MN" sz="1700" dirty="0">
                <a:latin typeface="Arial" panose="020B0604020202020204" pitchFamily="34" charset="0"/>
                <a:cs typeface="Arial" panose="020B0604020202020204" pitchFamily="34" charset="0"/>
              </a:rPr>
              <a:t>Даатгалын сангийн хөрөнгийг өсгөн арвижуулахдаа хамгийн найдвартай системийн ач холбогдол бүхий банк, үр өгөөж сайтай эрсдэл багатай хөрөнгөнд нарийн судалгаа тооцоо мэргэжлийн багийн дүгнэлтээр ил тод байршуулах </a:t>
            </a:r>
            <a:endParaRPr lang="x-none" sz="1700" dirty="0">
              <a:latin typeface="Arial" panose="020B0604020202020204" pitchFamily="34" charset="0"/>
              <a:cs typeface="Arial" panose="020B0604020202020204" pitchFamily="34" charset="0"/>
            </a:endParaRPr>
          </a:p>
          <a:p>
            <a:pPr lvl="0" algn="just"/>
            <a:r>
              <a:rPr lang="mn-MN" sz="1700" dirty="0">
                <a:latin typeface="Arial" panose="020B0604020202020204" pitchFamily="34" charset="0"/>
                <a:cs typeface="Arial" panose="020B0604020202020204" pitchFamily="34" charset="0"/>
              </a:rPr>
              <a:t>Зарим шимтгэл ногдох орлогуудыг хэмжээ хязгаартайгаар чөлөөлөх тухайлбал хоол, унааны мөнгө гэх мэт  </a:t>
            </a:r>
            <a:endParaRPr lang="x-none" sz="1700" dirty="0">
              <a:latin typeface="Arial" panose="020B0604020202020204" pitchFamily="34" charset="0"/>
              <a:cs typeface="Arial" panose="020B0604020202020204" pitchFamily="34" charset="0"/>
            </a:endParaRPr>
          </a:p>
          <a:p>
            <a:pPr lvl="0" algn="just"/>
            <a:r>
              <a:rPr lang="mn-MN" sz="1700" dirty="0">
                <a:latin typeface="Arial" panose="020B0604020202020204" pitchFamily="34" charset="0"/>
                <a:cs typeface="Arial" panose="020B0604020202020204" pitchFamily="34" charset="0"/>
              </a:rPr>
              <a:t>Нийгмийн даатгалын хараат бус бие даасан байдлыг хангах</a:t>
            </a:r>
            <a:endParaRPr lang="x-none" sz="1700" dirty="0">
              <a:latin typeface="Arial" panose="020B0604020202020204" pitchFamily="34" charset="0"/>
              <a:cs typeface="Arial" panose="020B0604020202020204" pitchFamily="34" charset="0"/>
            </a:endParaRPr>
          </a:p>
          <a:p>
            <a:pPr lvl="0" algn="just"/>
            <a:r>
              <a:rPr lang="mn-MN" sz="1700" dirty="0">
                <a:latin typeface="Arial" panose="020B0604020202020204" pitchFamily="34" charset="0"/>
                <a:cs typeface="Arial" panose="020B0604020202020204" pitchFamily="34" charset="0"/>
              </a:rPr>
              <a:t>Нийгмийн даатгалын сангуудын бие даасан байдал-Улс төрийн нөлөөллөөс ангид байх нөхцлийг бүрдүүлэх</a:t>
            </a:r>
            <a:endParaRPr lang="x-none" sz="1700" dirty="0">
              <a:latin typeface="Arial" panose="020B0604020202020204" pitchFamily="34" charset="0"/>
              <a:cs typeface="Arial" panose="020B0604020202020204" pitchFamily="34" charset="0"/>
            </a:endParaRPr>
          </a:p>
          <a:p>
            <a:pPr lvl="0" algn="just"/>
            <a:r>
              <a:rPr lang="mn-MN" sz="1700" dirty="0">
                <a:latin typeface="Arial" panose="020B0604020202020204" pitchFamily="34" charset="0"/>
                <a:cs typeface="Arial" panose="020B0604020202020204" pitchFamily="34" charset="0"/>
              </a:rPr>
              <a:t>Нийгмийн даатаглын сангийн зарцуулалт, хяналтыг тогтолцоог сайжруулах</a:t>
            </a:r>
            <a:endParaRPr lang="x-none" sz="1700" dirty="0">
              <a:latin typeface="Arial" panose="020B0604020202020204" pitchFamily="34" charset="0"/>
              <a:cs typeface="Arial" panose="020B0604020202020204" pitchFamily="34" charset="0"/>
            </a:endParaRPr>
          </a:p>
          <a:p>
            <a:pPr lvl="0" algn="just"/>
            <a:r>
              <a:rPr lang="mn-MN" sz="1700" dirty="0">
                <a:latin typeface="Arial" panose="020B0604020202020204" pitchFamily="34" charset="0"/>
                <a:cs typeface="Arial" panose="020B0604020202020204" pitchFamily="34" charset="0"/>
              </a:rPr>
              <a:t>Нийгмийн даатгалын байгууллага даатгуулагчид л үйлчилгээ үзүүлдэг газар болгож шинэчилэх</a:t>
            </a:r>
            <a:endParaRPr lang="x-none" sz="1700" dirty="0">
              <a:latin typeface="Arial" panose="020B0604020202020204" pitchFamily="34" charset="0"/>
              <a:cs typeface="Arial" panose="020B0604020202020204" pitchFamily="34" charset="0"/>
            </a:endParaRPr>
          </a:p>
          <a:p>
            <a:pPr lvl="0" algn="just"/>
            <a:r>
              <a:rPr lang="mn-MN" sz="1700" dirty="0">
                <a:latin typeface="Arial" panose="020B0604020202020204" pitchFamily="34" charset="0"/>
                <a:cs typeface="Arial" panose="020B0604020202020204" pitchFamily="34" charset="0"/>
              </a:rPr>
              <a:t>Шимтгэл төлөгчийн ямар орлогоос шимтгэл авах, хөнгөлөлт, чөлөөлөлтийн асуудлыг тодорхой заах хэрэгтэй</a:t>
            </a:r>
            <a:endParaRPr lang="x-none"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240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79BAFF07-B129-E955-4091-A3E6AA5E8611}"/>
              </a:ext>
            </a:extLst>
          </p:cNvPr>
          <p:cNvSpPr>
            <a:spLocks noGrp="1"/>
          </p:cNvSpPr>
          <p:nvPr>
            <p:ph type="sldNum" sz="quarter" idx="12"/>
          </p:nvPr>
        </p:nvSpPr>
        <p:spPr/>
        <p:txBody>
          <a:bodyPr/>
          <a:lstStyle/>
          <a:p>
            <a:fld id="{36EA82D7-635C-4025-8B97-F8031B1494D4}" type="slidenum">
              <a:rPr lang="en-US" smtClean="0"/>
              <a:t>22</a:t>
            </a:fld>
            <a:endParaRPr lang="en-US"/>
          </a:p>
        </p:txBody>
      </p:sp>
      <p:sp>
        <p:nvSpPr>
          <p:cNvPr id="4" name="Content Placeholder 3">
            <a:extLst>
              <a:ext uri="{FF2B5EF4-FFF2-40B4-BE49-F238E27FC236}">
                <a16:creationId xmlns:a16="http://schemas.microsoft.com/office/drawing/2014/main" xmlns="" id="{C5B29219-93F0-2AD9-1A83-594CA4E013FA}"/>
              </a:ext>
            </a:extLst>
          </p:cNvPr>
          <p:cNvSpPr>
            <a:spLocks noGrp="1"/>
          </p:cNvSpPr>
          <p:nvPr>
            <p:ph sz="quarter" idx="1"/>
          </p:nvPr>
        </p:nvSpPr>
        <p:spPr>
          <a:xfrm>
            <a:off x="402336" y="1467697"/>
            <a:ext cx="11338560" cy="4845179"/>
          </a:xfrm>
        </p:spPr>
        <p:txBody>
          <a:bodyPr>
            <a:noAutofit/>
          </a:bodyPr>
          <a:lstStyle/>
          <a:p>
            <a:pPr marL="0" indent="0" algn="just">
              <a:buNone/>
            </a:pPr>
            <a:r>
              <a:rPr lang="mn-MN" sz="1800" b="1" i="1" dirty="0">
                <a:latin typeface="Arial" panose="020B0604020202020204" pitchFamily="34" charset="0"/>
                <a:cs typeface="Arial" panose="020B0604020202020204" pitchFamily="34" charset="0"/>
              </a:rPr>
              <a:t>Хоёр. Нийгмийн даатгалын сангаас болгох тэтгэврийн даатгалын тухай хуулийн хүрээнд</a:t>
            </a:r>
          </a:p>
          <a:p>
            <a:pPr lvl="0" algn="just"/>
            <a:r>
              <a:rPr lang="mn-MN" sz="1800" dirty="0">
                <a:latin typeface="Arial" panose="020B0604020202020204" pitchFamily="34" charset="0"/>
                <a:cs typeface="Arial" panose="020B0604020202020204" pitchFamily="34" charset="0"/>
              </a:rPr>
              <a:t>Олон давхаргат тэтгэврийн даатгалын тогтолцоог бий болгох</a:t>
            </a:r>
            <a:endParaRPr lang="x-none" sz="1800" dirty="0">
              <a:latin typeface="Arial" panose="020B0604020202020204" pitchFamily="34" charset="0"/>
              <a:cs typeface="Arial" panose="020B0604020202020204" pitchFamily="34" charset="0"/>
            </a:endParaRPr>
          </a:p>
          <a:p>
            <a:pPr lvl="0" algn="just"/>
            <a:r>
              <a:rPr lang="en-US" sz="1800" dirty="0" err="1">
                <a:latin typeface="Arial" panose="020B0604020202020204" pitchFamily="34" charset="0"/>
                <a:cs typeface="Arial" panose="020B0604020202020204" pitchFamily="34" charset="0"/>
              </a:rPr>
              <a:t>Суурь</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тэтгэврийг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улсын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төсвөөс</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санхүүжүүлэх</a:t>
            </a:r>
            <a:endParaRPr lang="x-none" sz="1800" dirty="0">
              <a:latin typeface="Arial" panose="020B0604020202020204" pitchFamily="34" charset="0"/>
              <a:cs typeface="Arial" panose="020B0604020202020204" pitchFamily="34" charset="0"/>
            </a:endParaRPr>
          </a:p>
          <a:p>
            <a:pPr lvl="0" algn="just"/>
            <a:r>
              <a:rPr lang="mn-MN" sz="1800" dirty="0">
                <a:latin typeface="Arial" panose="020B0604020202020204" pitchFamily="34" charset="0"/>
                <a:cs typeface="Arial" panose="020B0604020202020204" pitchFamily="34" charset="0"/>
              </a:rPr>
              <a:t>Тэтгэврийг өвлүүлэх тогтолцоог бий болгох </a:t>
            </a:r>
            <a:endParaRPr lang="x-none" sz="1800" dirty="0">
              <a:latin typeface="Arial" panose="020B0604020202020204" pitchFamily="34" charset="0"/>
              <a:cs typeface="Arial" panose="020B0604020202020204" pitchFamily="34" charset="0"/>
            </a:endParaRPr>
          </a:p>
          <a:p>
            <a:pPr lvl="0" algn="just"/>
            <a:r>
              <a:rPr lang="mn-MN" sz="1800" dirty="0">
                <a:latin typeface="Arial" panose="020B0604020202020204" pitchFamily="34" charset="0"/>
                <a:cs typeface="Arial" panose="020B0604020202020204" pitchFamily="34" charset="0"/>
              </a:rPr>
              <a:t>Тэтгэврийн насыг одоогийн байгаа түвшинд хэвээр хадгалах, сургуулийн өмнөх боловсрол, ерөнхий боловсролын сургуулийн багш нарын тэтгэврийн насыг 5 жилээр наашлуулах, газрын доор болон хөдөлмөрийн хортой, халуун, хүнд нөхцөлийн тэтгэврийн насыг эрэгтэй 55, эмэгтэй 50 нас болгох</a:t>
            </a:r>
            <a:endParaRPr lang="x-none" sz="1800" dirty="0">
              <a:latin typeface="Arial" panose="020B0604020202020204" pitchFamily="34" charset="0"/>
              <a:cs typeface="Arial" panose="020B0604020202020204" pitchFamily="34" charset="0"/>
            </a:endParaRPr>
          </a:p>
          <a:p>
            <a:pPr lvl="0" algn="just"/>
            <a:r>
              <a:rPr lang="mn-MN" sz="1800" dirty="0">
                <a:latin typeface="Arial" panose="020B0604020202020204" pitchFamily="34" charset="0"/>
                <a:cs typeface="Arial" panose="020B0604020202020204" pitchFamily="34" charset="0"/>
              </a:rPr>
              <a:t>Нийгмийн даатгалын шимтгэлийн хувь хэмжээг одоогийн хүрсэн түвшинд тогтвортой хадгалах зөвхөн даатгуулагчдын орлогыг нэмэх байдлаар сангийн хуримтлал чадавхийг сайжруулах </a:t>
            </a:r>
            <a:endParaRPr lang="x-none" sz="1800" dirty="0">
              <a:latin typeface="Arial" panose="020B0604020202020204" pitchFamily="34" charset="0"/>
              <a:cs typeface="Arial" panose="020B0604020202020204" pitchFamily="34" charset="0"/>
            </a:endParaRPr>
          </a:p>
          <a:p>
            <a:pPr lvl="0" algn="just"/>
            <a:r>
              <a:rPr lang="mn-MN" sz="1800" dirty="0">
                <a:latin typeface="Arial" panose="020B0604020202020204" pitchFamily="34" charset="0"/>
                <a:cs typeface="Arial" panose="020B0604020202020204" pitchFamily="34" charset="0"/>
              </a:rPr>
              <a:t>Тэтгэвэр бодох аргачлалыг аль болох даатгуулагчдын тэтгэврийг амьдрал ахуйг хангахуйц шудрагаар одоогийн аргачлалаас дордуулахгүйгээр сайжруулах Тэтгэвэр тогтоолгох цалин хөлсийг дараалсан 5 жилийн дундажаар тооцон бодох, ингэхдээ сүүлийн жилүүдэд эрс өсгөсөн тохиолдолд хязгаарлалт бодох аргачлалыг өөрөөр зөвхөн тухайн даатгуулагчдад үйлчлэхээр зохицуулалт хийх  </a:t>
            </a:r>
            <a:endParaRPr lang="x-none" sz="1800" dirty="0">
              <a:latin typeface="Arial" panose="020B0604020202020204" pitchFamily="34" charset="0"/>
              <a:cs typeface="Arial" panose="020B0604020202020204" pitchFamily="34" charset="0"/>
            </a:endParaRPr>
          </a:p>
          <a:p>
            <a:pPr lvl="0" algn="just"/>
            <a:r>
              <a:rPr lang="mn-MN" sz="1800" dirty="0">
                <a:latin typeface="Arial" panose="020B0604020202020204" pitchFamily="34" charset="0"/>
                <a:cs typeface="Arial" panose="020B0604020202020204" pitchFamily="34" charset="0"/>
              </a:rPr>
              <a:t>Хүнд нөхцлөөр тэтгэвэрт гарах нөхцөлийг нөхцөл хүнд байгаа үед хүчээр хуулиар байхгүй болгохгүй байх </a:t>
            </a:r>
            <a:endParaRPr lang="x-none" sz="1800" dirty="0">
              <a:latin typeface="Arial" panose="020B0604020202020204" pitchFamily="34" charset="0"/>
              <a:cs typeface="Arial" panose="020B0604020202020204" pitchFamily="34" charset="0"/>
            </a:endParaRPr>
          </a:p>
          <a:p>
            <a:pPr lvl="0" algn="just"/>
            <a:r>
              <a:rPr lang="mn-MN" sz="1800" dirty="0">
                <a:latin typeface="Arial" panose="020B0604020202020204" pitchFamily="34" charset="0"/>
                <a:cs typeface="Arial" panose="020B0604020202020204" pitchFamily="34" charset="0"/>
              </a:rPr>
              <a:t>Тэтгэврийг жил бүр индексжүүлэн нэмэгдүүлэх </a:t>
            </a:r>
            <a:endParaRPr lang="x-non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5494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CC3A8-0F44-04BA-D8FA-A27F96C59D4C}"/>
              </a:ext>
            </a:extLst>
          </p:cNvPr>
          <p:cNvSpPr>
            <a:spLocks noGrp="1"/>
          </p:cNvSpPr>
          <p:nvPr>
            <p:ph type="title"/>
          </p:nvPr>
        </p:nvSpPr>
        <p:spPr/>
        <p:txBody>
          <a:bodyPr>
            <a:normAutofit fontScale="90000"/>
          </a:bodyPr>
          <a:lstStyle/>
          <a:p>
            <a:r>
              <a:rPr lang="mn-MN" sz="3600" dirty="0">
                <a:latin typeface="Arial" panose="020B0604020202020204" pitchFamily="34" charset="0"/>
                <a:cs typeface="Arial" panose="020B0604020202020204" pitchFamily="34" charset="0"/>
              </a:rPr>
              <a:t>МҮЭ-ийн холбооноос хуулийн төсөлд оруулж байгаа санал</a:t>
            </a:r>
            <a:endParaRPr lang="x-none" dirty="0"/>
          </a:p>
        </p:txBody>
      </p:sp>
      <p:sp>
        <p:nvSpPr>
          <p:cNvPr id="3" name="Slide Number Placeholder 2">
            <a:extLst>
              <a:ext uri="{FF2B5EF4-FFF2-40B4-BE49-F238E27FC236}">
                <a16:creationId xmlns:a16="http://schemas.microsoft.com/office/drawing/2014/main" xmlns="" id="{EA5D3BFF-1D1D-99B1-86ED-640C2E21B1DF}"/>
              </a:ext>
            </a:extLst>
          </p:cNvPr>
          <p:cNvSpPr>
            <a:spLocks noGrp="1"/>
          </p:cNvSpPr>
          <p:nvPr>
            <p:ph type="sldNum" sz="quarter" idx="12"/>
          </p:nvPr>
        </p:nvSpPr>
        <p:spPr/>
        <p:txBody>
          <a:bodyPr/>
          <a:lstStyle/>
          <a:p>
            <a:fld id="{36EA82D7-635C-4025-8B97-F8031B1494D4}" type="slidenum">
              <a:rPr lang="en-US" smtClean="0"/>
              <a:t>23</a:t>
            </a:fld>
            <a:endParaRPr lang="en-US"/>
          </a:p>
        </p:txBody>
      </p:sp>
      <p:sp>
        <p:nvSpPr>
          <p:cNvPr id="4" name="Content Placeholder 3">
            <a:extLst>
              <a:ext uri="{FF2B5EF4-FFF2-40B4-BE49-F238E27FC236}">
                <a16:creationId xmlns:a16="http://schemas.microsoft.com/office/drawing/2014/main" xmlns="" id="{EFB0291F-7509-548A-3DC1-3E99D9223A87}"/>
              </a:ext>
            </a:extLst>
          </p:cNvPr>
          <p:cNvSpPr>
            <a:spLocks noGrp="1"/>
          </p:cNvSpPr>
          <p:nvPr>
            <p:ph sz="quarter" idx="1"/>
          </p:nvPr>
        </p:nvSpPr>
        <p:spPr/>
        <p:txBody>
          <a:bodyPr>
            <a:normAutofit/>
          </a:bodyPr>
          <a:lstStyle/>
          <a:p>
            <a:pPr marL="0" indent="0" algn="ctr">
              <a:buNone/>
            </a:pPr>
            <a:r>
              <a:rPr lang="mn-MN" sz="2400" b="1" dirty="0">
                <a:latin typeface="Arial" panose="020B0604020202020204" pitchFamily="34" charset="0"/>
                <a:cs typeface="Arial" panose="020B0604020202020204" pitchFamily="34" charset="0"/>
              </a:rPr>
              <a:t>Нэг. Нийгмийн даатгалын ерөнхий хуулийн шинэчилсэн найруулгын төсөлд  </a:t>
            </a:r>
            <a:endParaRPr lang="x-none" sz="2400" b="1" dirty="0">
              <a:latin typeface="Arial" panose="020B0604020202020204" pitchFamily="34" charset="0"/>
              <a:cs typeface="Arial" panose="020B0604020202020204" pitchFamily="34" charset="0"/>
            </a:endParaRPr>
          </a:p>
          <a:p>
            <a:pPr algn="just"/>
            <a:r>
              <a:rPr lang="mn-MN" sz="2400" dirty="0">
                <a:latin typeface="Arial" panose="020B0604020202020204" pitchFamily="34" charset="0"/>
                <a:cs typeface="Arial" panose="020B0604020202020204" pitchFamily="34" charset="0"/>
              </a:rPr>
              <a:t>1.1.Энэ хуулийн зорилт нь нийгмийн даатгалын төрөл, хэлбэр, хамрах хүрээг тогтоох, Монгол Улсын иргэн, гадаадын иргэн, харьяалалгүй хүн нийгмийн даатгалд даатгуулах, даатгуулагчийн нийгмийн баталгааг хангах зорилгоор нийгмийн даатгалын сан бүрдүүлэх, хуваарилах, зарцуулах, гүйцэтгэлийг тайлагнах, хяналт тавих, нийгмийн даатгалын </a:t>
            </a:r>
            <a:r>
              <a:rPr lang="mn-MN" sz="2400" b="1" u="sng" dirty="0">
                <a:latin typeface="Arial" panose="020B0604020202020204" pitchFamily="34" charset="0"/>
                <a:cs typeface="Arial" panose="020B0604020202020204" pitchFamily="34" charset="0"/>
              </a:rPr>
              <a:t>хараат бус бие даасан байдлыг хангах</a:t>
            </a:r>
            <a:r>
              <a:rPr lang="mn-MN" sz="2400" dirty="0">
                <a:latin typeface="Arial" panose="020B0604020202020204" pitchFamily="34" charset="0"/>
                <a:cs typeface="Arial" panose="020B0604020202020204" pitchFamily="34" charset="0"/>
              </a:rPr>
              <a:t> </a:t>
            </a:r>
            <a:r>
              <a:rPr lang="mn-MN" sz="2400" strike="sngStrike" dirty="0">
                <a:latin typeface="Arial" panose="020B0604020202020204" pitchFamily="34" charset="0"/>
                <a:cs typeface="Arial" panose="020B0604020202020204" pitchFamily="34" charset="0"/>
              </a:rPr>
              <a:t>үйл ажиллагаа,</a:t>
            </a:r>
            <a:r>
              <a:rPr lang="mn-MN" sz="2400" dirty="0">
                <a:latin typeface="Arial" panose="020B0604020202020204" pitchFamily="34" charset="0"/>
                <a:cs typeface="Arial" panose="020B0604020202020204" pitchFamily="34" charset="0"/>
              </a:rPr>
              <a:t> нийгмийн даатгалын байгууллагын   эрх, үүргийг тодорхойлох харилцааг зохицуулахад оршино гэж найруулах</a:t>
            </a:r>
            <a:endParaRPr lang="x-none" sz="2400" dirty="0">
              <a:latin typeface="Arial" panose="020B0604020202020204" pitchFamily="34" charset="0"/>
              <a:cs typeface="Arial" panose="020B0604020202020204" pitchFamily="34" charset="0"/>
            </a:endParaRPr>
          </a:p>
          <a:p>
            <a:endParaRPr lang="x-none" dirty="0"/>
          </a:p>
        </p:txBody>
      </p:sp>
    </p:spTree>
    <p:extLst>
      <p:ext uri="{BB962C8B-B14F-4D97-AF65-F5344CB8AC3E}">
        <p14:creationId xmlns:p14="http://schemas.microsoft.com/office/powerpoint/2010/main" val="1399934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6E33D6-7662-C10C-9194-9F84170CB6F0}"/>
              </a:ext>
            </a:extLst>
          </p:cNvPr>
          <p:cNvSpPr>
            <a:spLocks noGrp="1"/>
          </p:cNvSpPr>
          <p:nvPr>
            <p:ph type="title"/>
          </p:nvPr>
        </p:nvSpPr>
        <p:spPr/>
        <p:txBody>
          <a:bodyPr/>
          <a:lstStyle/>
          <a:p>
            <a:endParaRPr lang="x-none"/>
          </a:p>
        </p:txBody>
      </p:sp>
      <p:sp>
        <p:nvSpPr>
          <p:cNvPr id="3" name="Slide Number Placeholder 2">
            <a:extLst>
              <a:ext uri="{FF2B5EF4-FFF2-40B4-BE49-F238E27FC236}">
                <a16:creationId xmlns:a16="http://schemas.microsoft.com/office/drawing/2014/main" xmlns="" id="{E47B988B-06A9-AC55-6FA3-5F4A25C06CB7}"/>
              </a:ext>
            </a:extLst>
          </p:cNvPr>
          <p:cNvSpPr>
            <a:spLocks noGrp="1"/>
          </p:cNvSpPr>
          <p:nvPr>
            <p:ph type="sldNum" sz="quarter" idx="12"/>
          </p:nvPr>
        </p:nvSpPr>
        <p:spPr/>
        <p:txBody>
          <a:bodyPr/>
          <a:lstStyle/>
          <a:p>
            <a:fld id="{36EA82D7-635C-4025-8B97-F8031B1494D4}" type="slidenum">
              <a:rPr lang="en-US" smtClean="0"/>
              <a:t>24</a:t>
            </a:fld>
            <a:endParaRPr lang="en-US"/>
          </a:p>
        </p:txBody>
      </p:sp>
      <p:sp>
        <p:nvSpPr>
          <p:cNvPr id="4" name="Content Placeholder 3">
            <a:extLst>
              <a:ext uri="{FF2B5EF4-FFF2-40B4-BE49-F238E27FC236}">
                <a16:creationId xmlns:a16="http://schemas.microsoft.com/office/drawing/2014/main" xmlns="" id="{DD8DDD97-4F8B-B2DF-206B-1AC563A8C89D}"/>
              </a:ext>
            </a:extLst>
          </p:cNvPr>
          <p:cNvSpPr>
            <a:spLocks noGrp="1"/>
          </p:cNvSpPr>
          <p:nvPr>
            <p:ph sz="quarter" idx="1"/>
          </p:nvPr>
        </p:nvSpPr>
        <p:spPr/>
        <p:txBody>
          <a:bodyPr>
            <a:normAutofit fontScale="92500" lnSpcReduction="10000"/>
          </a:bodyPr>
          <a:lstStyle/>
          <a:p>
            <a:pPr algn="just"/>
            <a:r>
              <a:rPr lang="mn-MN" sz="2600" dirty="0">
                <a:latin typeface="Arial" panose="020B0604020202020204" pitchFamily="34" charset="0"/>
                <a:cs typeface="Arial" panose="020B0604020202020204" pitchFamily="34" charset="0"/>
              </a:rPr>
              <a:t>13.9.Нийгмийн даатгалын хуримтлалын сан байгуулах, хөрөнгийг санхүүгийн хэрэгсэлд хөрөнгө оруулах харилцааг зохицуулсан журмыг санхүү, төсвийн болон нийгмийн даатгалын асуудал эрхэлсэн төрийн захиргааны төв байгууллага, Монгол банк, Санхүүгийн зохицуулах хорооны саналыг үндэслэн </a:t>
            </a:r>
            <a:r>
              <a:rPr lang="mn-MN" sz="2600" strike="sngStrike" dirty="0">
                <a:latin typeface="Arial" panose="020B0604020202020204" pitchFamily="34" charset="0"/>
                <a:cs typeface="Arial" panose="020B0604020202020204" pitchFamily="34" charset="0"/>
              </a:rPr>
              <a:t>Засгийн газар</a:t>
            </a:r>
            <a:r>
              <a:rPr lang="mn-MN" sz="2600" dirty="0">
                <a:latin typeface="Arial" panose="020B0604020202020204" pitchFamily="34" charset="0"/>
                <a:cs typeface="Arial" panose="020B0604020202020204" pitchFamily="34" charset="0"/>
              </a:rPr>
              <a:t> нийгмийн даатгалын үндэсний зөвлөл батална гэж найруулах</a:t>
            </a:r>
            <a:endParaRPr lang="x-none" sz="2600" dirty="0">
              <a:latin typeface="Arial" panose="020B0604020202020204" pitchFamily="34" charset="0"/>
              <a:cs typeface="Arial" panose="020B0604020202020204" pitchFamily="34" charset="0"/>
            </a:endParaRPr>
          </a:p>
          <a:p>
            <a:pPr algn="just"/>
            <a:r>
              <a:rPr lang="mn-MN" sz="2600" dirty="0">
                <a:latin typeface="Arial" panose="020B0604020202020204" pitchFamily="34" charset="0"/>
                <a:cs typeface="Arial" panose="020B0604020202020204" pitchFamily="34" charset="0"/>
              </a:rPr>
              <a:t>14.1.Нийгмийн даатгалын сан тус бүрийн жилийн орлого, зарлагын төсвийг </a:t>
            </a:r>
            <a:r>
              <a:rPr lang="mn-MN" sz="2600" u="sng" dirty="0">
                <a:latin typeface="Arial" panose="020B0604020202020204" pitchFamily="34" charset="0"/>
                <a:cs typeface="Arial" panose="020B0604020202020204" pitchFamily="34" charset="0"/>
              </a:rPr>
              <a:t>НДҮЗ-ийн саналыг харгалзан </a:t>
            </a:r>
            <a:r>
              <a:rPr lang="mn-MN" sz="2600" dirty="0">
                <a:latin typeface="Arial" panose="020B0604020202020204" pitchFamily="34" charset="0"/>
                <a:cs typeface="Arial" panose="020B0604020202020204" pitchFamily="34" charset="0"/>
              </a:rPr>
              <a:t> Улсын Их Хурал батална гэж найруулах</a:t>
            </a:r>
            <a:endParaRPr lang="x-none" sz="2600" dirty="0">
              <a:latin typeface="Arial" panose="020B0604020202020204" pitchFamily="34" charset="0"/>
              <a:cs typeface="Arial" panose="020B0604020202020204" pitchFamily="34" charset="0"/>
            </a:endParaRPr>
          </a:p>
          <a:p>
            <a:pPr algn="just"/>
            <a:r>
              <a:rPr lang="mn-MN" sz="2600" dirty="0">
                <a:latin typeface="Arial" panose="020B0604020202020204" pitchFamily="34" charset="0"/>
                <a:cs typeface="Arial" panose="020B0604020202020204" pitchFamily="34" charset="0"/>
              </a:rPr>
              <a:t>17.1.Нийгмийн даатгалын байгууллага нь мэдээллийн нэгдсэн сантай байна. Уг санг цахим хэлбэрээр бүрдүүлэх, хөгжүүлэх болон төрийн мэдээллийн бусад сантай мэдээлэл солилцох, </a:t>
            </a:r>
            <a:r>
              <a:rPr lang="mn-MN" sz="2600" u="sng" dirty="0">
                <a:latin typeface="Arial" panose="020B0604020202020204" pitchFamily="34" charset="0"/>
                <a:cs typeface="Arial" panose="020B0604020202020204" pitchFamily="34" charset="0"/>
              </a:rPr>
              <a:t>төрийн болон үндэсний зөвлөлийн төлөөллийн</a:t>
            </a:r>
            <a:r>
              <a:rPr lang="mn-MN" sz="2600" dirty="0">
                <a:latin typeface="Arial" panose="020B0604020202020204" pitchFamily="34" charset="0"/>
                <a:cs typeface="Arial" panose="020B0604020202020204" pitchFamily="34" charset="0"/>
              </a:rPr>
              <a:t> эрх бүхий байгууллага хамтран ашиглах боломжтой байна гэж найруулах</a:t>
            </a:r>
            <a:endParaRPr lang="x-none" sz="2600" dirty="0">
              <a:latin typeface="Arial" panose="020B0604020202020204" pitchFamily="34" charset="0"/>
              <a:cs typeface="Arial" panose="020B0604020202020204" pitchFamily="34" charset="0"/>
            </a:endParaRPr>
          </a:p>
          <a:p>
            <a:endParaRPr lang="x-none" dirty="0"/>
          </a:p>
        </p:txBody>
      </p:sp>
    </p:spTree>
    <p:extLst>
      <p:ext uri="{BB962C8B-B14F-4D97-AF65-F5344CB8AC3E}">
        <p14:creationId xmlns:p14="http://schemas.microsoft.com/office/powerpoint/2010/main" val="1082688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A0875D-3672-0B20-33E7-5D9A6FF525AA}"/>
              </a:ext>
            </a:extLst>
          </p:cNvPr>
          <p:cNvSpPr>
            <a:spLocks noGrp="1"/>
          </p:cNvSpPr>
          <p:nvPr>
            <p:ph type="title"/>
          </p:nvPr>
        </p:nvSpPr>
        <p:spPr/>
        <p:txBody>
          <a:bodyPr/>
          <a:lstStyle/>
          <a:p>
            <a:endParaRPr lang="x-none"/>
          </a:p>
        </p:txBody>
      </p:sp>
      <p:sp>
        <p:nvSpPr>
          <p:cNvPr id="3" name="Slide Number Placeholder 2">
            <a:extLst>
              <a:ext uri="{FF2B5EF4-FFF2-40B4-BE49-F238E27FC236}">
                <a16:creationId xmlns:a16="http://schemas.microsoft.com/office/drawing/2014/main" xmlns="" id="{EA0A4FCE-CC7A-CB32-9D04-1A7F22822A8F}"/>
              </a:ext>
            </a:extLst>
          </p:cNvPr>
          <p:cNvSpPr>
            <a:spLocks noGrp="1"/>
          </p:cNvSpPr>
          <p:nvPr>
            <p:ph type="sldNum" sz="quarter" idx="12"/>
          </p:nvPr>
        </p:nvSpPr>
        <p:spPr/>
        <p:txBody>
          <a:bodyPr/>
          <a:lstStyle/>
          <a:p>
            <a:fld id="{36EA82D7-635C-4025-8B97-F8031B1494D4}" type="slidenum">
              <a:rPr lang="en-US" smtClean="0"/>
              <a:t>25</a:t>
            </a:fld>
            <a:endParaRPr lang="en-US"/>
          </a:p>
        </p:txBody>
      </p:sp>
      <p:sp>
        <p:nvSpPr>
          <p:cNvPr id="4" name="Content Placeholder 3">
            <a:extLst>
              <a:ext uri="{FF2B5EF4-FFF2-40B4-BE49-F238E27FC236}">
                <a16:creationId xmlns:a16="http://schemas.microsoft.com/office/drawing/2014/main" xmlns="" id="{988DE6D3-B8E7-F49D-DC08-41D9A34D6E25}"/>
              </a:ext>
            </a:extLst>
          </p:cNvPr>
          <p:cNvSpPr>
            <a:spLocks noGrp="1"/>
          </p:cNvSpPr>
          <p:nvPr>
            <p:ph sz="quarter" idx="1"/>
          </p:nvPr>
        </p:nvSpPr>
        <p:spPr/>
        <p:txBody>
          <a:bodyPr/>
          <a:lstStyle/>
          <a:p>
            <a:pPr algn="just"/>
            <a:r>
              <a:rPr lang="mn-MN" sz="2400" dirty="0">
                <a:latin typeface="Arial" panose="020B0604020202020204" pitchFamily="34" charset="0"/>
                <a:cs typeface="Arial" panose="020B0604020202020204" pitchFamily="34" charset="0"/>
              </a:rPr>
              <a:t>19.1.3.ажил олгогчоос даатгуулагчид мөнгөн хэлбэрээр олгосон </a:t>
            </a:r>
            <a:r>
              <a:rPr lang="mn-MN" sz="2400" strike="sngStrike" dirty="0">
                <a:latin typeface="Arial" panose="020B0604020202020204" pitchFamily="34" charset="0"/>
                <a:cs typeface="Arial" panose="020B0604020202020204" pitchFamily="34" charset="0"/>
              </a:rPr>
              <a:t>унаа, хоол</a:t>
            </a:r>
            <a:r>
              <a:rPr lang="mn-MN" sz="2400" dirty="0">
                <a:latin typeface="Arial" panose="020B0604020202020204" pitchFamily="34" charset="0"/>
                <a:cs typeface="Arial" panose="020B0604020202020204" pitchFamily="34" charset="0"/>
              </a:rPr>
              <a:t>, </a:t>
            </a:r>
            <a:r>
              <a:rPr lang="mn-MN" sz="2400" u="sng" dirty="0">
                <a:latin typeface="Arial" panose="020B0604020202020204" pitchFamily="34" charset="0"/>
                <a:cs typeface="Arial" panose="020B0604020202020204" pitchFamily="34" charset="0"/>
              </a:rPr>
              <a:t>түлээ, нүүрсний үнийн хөнгөлөлт,</a:t>
            </a:r>
            <a:r>
              <a:rPr lang="mn-MN" sz="2400" dirty="0">
                <a:latin typeface="Arial" panose="020B0604020202020204" pitchFamily="34" charset="0"/>
                <a:cs typeface="Arial" panose="020B0604020202020204" pitchFamily="34" charset="0"/>
              </a:rPr>
              <a:t> орон сууцны ашиглалтын төлбөр, бүсийн болон хээрийн нэмэгдэл тэдгээртэй адилтгах бусад орлого, сар, улирал, жилийн ажлын үр дүнг харгалзан олгож байгаа шагнал, урамшуулал гэж найруулах</a:t>
            </a:r>
            <a:endParaRPr lang="x-none" sz="2400" dirty="0">
              <a:latin typeface="Arial" panose="020B0604020202020204" pitchFamily="34" charset="0"/>
              <a:cs typeface="Arial" panose="020B0604020202020204" pitchFamily="34" charset="0"/>
            </a:endParaRPr>
          </a:p>
          <a:p>
            <a:pPr algn="just"/>
            <a:r>
              <a:rPr lang="mn-MN" sz="2400" dirty="0">
                <a:latin typeface="Arial" panose="020B0604020202020204" pitchFamily="34" charset="0"/>
                <a:cs typeface="Arial" panose="020B0604020202020204" pitchFamily="34" charset="0"/>
              </a:rPr>
              <a:t>23.3 </a:t>
            </a:r>
            <a:r>
              <a:rPr lang="mn-MN" sz="2400" u="sng" dirty="0">
                <a:latin typeface="Arial" panose="020B0604020202020204" pitchFamily="34" charset="0"/>
                <a:cs typeface="Arial" panose="020B0604020202020204" pitchFamily="34" charset="0"/>
              </a:rPr>
              <a:t>Нийгмийн даатгалын шимтгэлийг нөхөх тооцох асуудлыг Нийгмийн даатгалын үндэсний зөвлөлийн санал болгосноор Засгийн газар УИХ-д оруулж шийдвэрлүүлнэ </a:t>
            </a:r>
            <a:r>
              <a:rPr lang="mn-MN" sz="2400" dirty="0">
                <a:latin typeface="Arial" panose="020B0604020202020204" pitchFamily="34" charset="0"/>
                <a:cs typeface="Arial" panose="020B0604020202020204" pitchFamily="34" charset="0"/>
              </a:rPr>
              <a:t>гэж шинээр нэмэх</a:t>
            </a:r>
          </a:p>
          <a:p>
            <a:pPr algn="just"/>
            <a:r>
              <a:rPr lang="mn-MN" sz="2400" dirty="0">
                <a:latin typeface="Arial" panose="020B0604020202020204" pitchFamily="34" charset="0"/>
                <a:cs typeface="Arial" panose="020B0604020202020204" pitchFamily="34" charset="0"/>
              </a:rPr>
              <a:t>24.1.9.ажил олгогч ажилтныг ажилдаа ирэх, буцахад нь тусгай унаагаар үйлчилсэн үйлчилгээний төлбөр, зардал </a:t>
            </a:r>
            <a:r>
              <a:rPr lang="mn-MN" sz="2400" u="sng" dirty="0">
                <a:latin typeface="Arial" panose="020B0604020202020204" pitchFamily="34" charset="0"/>
                <a:cs typeface="Arial" panose="020B0604020202020204" pitchFamily="34" charset="0"/>
              </a:rPr>
              <a:t>ажилтанд олгосон олговор гэж өөрчлөх гэж </a:t>
            </a:r>
            <a:r>
              <a:rPr lang="mn-MN" sz="2400" dirty="0">
                <a:latin typeface="Arial" panose="020B0604020202020204" pitchFamily="34" charset="0"/>
                <a:cs typeface="Arial" panose="020B0604020202020204" pitchFamily="34" charset="0"/>
              </a:rPr>
              <a:t>найруулах</a:t>
            </a:r>
            <a:endParaRPr lang="x-none" sz="2400" dirty="0">
              <a:latin typeface="Arial" panose="020B0604020202020204" pitchFamily="34" charset="0"/>
              <a:cs typeface="Arial" panose="020B0604020202020204" pitchFamily="34" charset="0"/>
            </a:endParaRPr>
          </a:p>
          <a:p>
            <a:pPr algn="just"/>
            <a:endParaRPr lang="x-none" sz="2400" dirty="0">
              <a:latin typeface="Arial" panose="020B0604020202020204" pitchFamily="34" charset="0"/>
              <a:cs typeface="Arial" panose="020B0604020202020204" pitchFamily="34" charset="0"/>
            </a:endParaRPr>
          </a:p>
          <a:p>
            <a:endParaRPr lang="x-none" dirty="0"/>
          </a:p>
        </p:txBody>
      </p:sp>
    </p:spTree>
    <p:extLst>
      <p:ext uri="{BB962C8B-B14F-4D97-AF65-F5344CB8AC3E}">
        <p14:creationId xmlns:p14="http://schemas.microsoft.com/office/powerpoint/2010/main" val="1938154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05BF17-4342-C037-7C9E-976F98D6E4D9}"/>
              </a:ext>
            </a:extLst>
          </p:cNvPr>
          <p:cNvSpPr>
            <a:spLocks noGrp="1"/>
          </p:cNvSpPr>
          <p:nvPr>
            <p:ph type="title"/>
          </p:nvPr>
        </p:nvSpPr>
        <p:spPr/>
        <p:txBody>
          <a:bodyPr/>
          <a:lstStyle/>
          <a:p>
            <a:endParaRPr lang="x-none"/>
          </a:p>
        </p:txBody>
      </p:sp>
      <p:sp>
        <p:nvSpPr>
          <p:cNvPr id="3" name="Slide Number Placeholder 2">
            <a:extLst>
              <a:ext uri="{FF2B5EF4-FFF2-40B4-BE49-F238E27FC236}">
                <a16:creationId xmlns:a16="http://schemas.microsoft.com/office/drawing/2014/main" xmlns="" id="{412E0B0B-9156-4326-5E8D-B2F9C4A33EAF}"/>
              </a:ext>
            </a:extLst>
          </p:cNvPr>
          <p:cNvSpPr>
            <a:spLocks noGrp="1"/>
          </p:cNvSpPr>
          <p:nvPr>
            <p:ph type="sldNum" sz="quarter" idx="12"/>
          </p:nvPr>
        </p:nvSpPr>
        <p:spPr/>
        <p:txBody>
          <a:bodyPr/>
          <a:lstStyle/>
          <a:p>
            <a:fld id="{36EA82D7-635C-4025-8B97-F8031B1494D4}" type="slidenum">
              <a:rPr lang="en-US" smtClean="0"/>
              <a:t>26</a:t>
            </a:fld>
            <a:endParaRPr lang="en-US"/>
          </a:p>
        </p:txBody>
      </p:sp>
      <p:sp>
        <p:nvSpPr>
          <p:cNvPr id="4" name="Content Placeholder 3">
            <a:extLst>
              <a:ext uri="{FF2B5EF4-FFF2-40B4-BE49-F238E27FC236}">
                <a16:creationId xmlns:a16="http://schemas.microsoft.com/office/drawing/2014/main" xmlns="" id="{6A64FA1B-EE44-6DE4-7259-8E7D58FEFEB4}"/>
              </a:ext>
            </a:extLst>
          </p:cNvPr>
          <p:cNvSpPr>
            <a:spLocks noGrp="1"/>
          </p:cNvSpPr>
          <p:nvPr>
            <p:ph sz="quarter" idx="1"/>
          </p:nvPr>
        </p:nvSpPr>
        <p:spPr/>
        <p:txBody>
          <a:bodyPr>
            <a:normAutofit/>
          </a:bodyPr>
          <a:lstStyle/>
          <a:p>
            <a:pPr algn="just"/>
            <a:r>
              <a:rPr lang="mn-MN" sz="2400" dirty="0">
                <a:latin typeface="Arial" panose="020B0604020202020204" pitchFamily="34" charset="0"/>
                <a:cs typeface="Arial" panose="020B0604020202020204" pitchFamily="34" charset="0"/>
              </a:rPr>
              <a:t>24.1.10. </a:t>
            </a:r>
            <a:r>
              <a:rPr lang="mn-MN" sz="2400" u="sng" dirty="0">
                <a:latin typeface="Arial" panose="020B0604020202020204" pitchFamily="34" charset="0"/>
                <a:cs typeface="Arial" panose="020B0604020202020204" pitchFamily="34" charset="0"/>
              </a:rPr>
              <a:t>Ажилтанд олгосон түлээ нүүрсний олговор,</a:t>
            </a:r>
            <a:r>
              <a:rPr lang="mn-MN" sz="2400" dirty="0">
                <a:latin typeface="Arial" panose="020B0604020202020204" pitchFamily="34" charset="0"/>
                <a:cs typeface="Arial" panose="020B0604020202020204" pitchFamily="34" charset="0"/>
              </a:rPr>
              <a:t> байрны түрээс, утас, интернетийн төлбөр гэж найруулах</a:t>
            </a:r>
            <a:endParaRPr lang="x-none" sz="2400" dirty="0">
              <a:latin typeface="Arial" panose="020B0604020202020204" pitchFamily="34" charset="0"/>
              <a:cs typeface="Arial" panose="020B0604020202020204" pitchFamily="34" charset="0"/>
            </a:endParaRPr>
          </a:p>
          <a:p>
            <a:pPr algn="just"/>
            <a:r>
              <a:rPr lang="mn-MN" sz="2400" dirty="0">
                <a:latin typeface="Arial" panose="020B0604020202020204" pitchFamily="34" charset="0"/>
                <a:cs typeface="Arial" panose="020B0604020202020204" pitchFamily="34" charset="0"/>
              </a:rPr>
              <a:t>30.7. Даатгуулагч нас барвал түүний тэтгэврийн нөөц санд хуримтлагдсан орлогын </a:t>
            </a:r>
            <a:r>
              <a:rPr lang="mn-MN" sz="2400" strike="sngStrike" dirty="0">
                <a:latin typeface="Arial" panose="020B0604020202020204" pitchFamily="34" charset="0"/>
                <a:cs typeface="Arial" panose="020B0604020202020204" pitchFamily="34" charset="0"/>
              </a:rPr>
              <a:t>тодорхой</a:t>
            </a:r>
            <a:r>
              <a:rPr lang="mn-MN" sz="2400" dirty="0">
                <a:latin typeface="Arial" panose="020B0604020202020204" pitchFamily="34" charset="0"/>
                <a:cs typeface="Arial" panose="020B0604020202020204" pitchFamily="34" charset="0"/>
              </a:rPr>
              <a:t> </a:t>
            </a:r>
            <a:r>
              <a:rPr lang="mn-MN" sz="2400" u="sng" dirty="0">
                <a:latin typeface="Arial" panose="020B0604020202020204" pitchFamily="34" charset="0"/>
                <a:cs typeface="Arial" panose="020B0604020202020204" pitchFamily="34" charset="0"/>
              </a:rPr>
              <a:t>70 хувиас доошгүй</a:t>
            </a:r>
            <a:r>
              <a:rPr lang="mn-MN" sz="2400" dirty="0">
                <a:latin typeface="Arial" panose="020B0604020202020204" pitchFamily="34" charset="0"/>
                <a:cs typeface="Arial" panose="020B0604020202020204" pitchFamily="34" charset="0"/>
              </a:rPr>
              <a:t> хэсгийг хууль ёсны өв залгамжлагчид нь өвлүүлнэ гэж найруулах</a:t>
            </a:r>
            <a:endParaRPr lang="x-none" sz="2400" dirty="0">
              <a:latin typeface="Arial" panose="020B0604020202020204" pitchFamily="34" charset="0"/>
              <a:cs typeface="Arial" panose="020B0604020202020204" pitchFamily="34" charset="0"/>
            </a:endParaRPr>
          </a:p>
          <a:p>
            <a:pPr algn="just"/>
            <a:r>
              <a:rPr lang="mn-MN" sz="2400" dirty="0">
                <a:latin typeface="Arial" panose="020B0604020202020204" pitchFamily="34" charset="0"/>
                <a:cs typeface="Arial" panose="020B0604020202020204" pitchFamily="34" charset="0"/>
              </a:rPr>
              <a:t>30.10.Өвлүүлэх хувь хэмжээ, өвлүүлэхтэй холбогдсон харилцааг зохицуулсан журмыг </a:t>
            </a:r>
            <a:r>
              <a:rPr lang="mn-MN" sz="2400" u="sng" dirty="0">
                <a:latin typeface="Arial" panose="020B0604020202020204" pitchFamily="34" charset="0"/>
                <a:cs typeface="Arial" panose="020B0604020202020204" pitchFamily="34" charset="0"/>
              </a:rPr>
              <a:t>НДҮЗ-ийн саналыг харгалзан </a:t>
            </a:r>
            <a:r>
              <a:rPr lang="mn-MN" sz="2400" dirty="0">
                <a:latin typeface="Arial" panose="020B0604020202020204" pitchFamily="34" charset="0"/>
                <a:cs typeface="Arial" panose="020B0604020202020204" pitchFamily="34" charset="0"/>
              </a:rPr>
              <a:t>Засгийн газар батална гэж шинээр нэмэх</a:t>
            </a:r>
          </a:p>
          <a:p>
            <a:pPr algn="just"/>
            <a:r>
              <a:rPr lang="hsb-DE" sz="2400" dirty="0">
                <a:latin typeface="Arial" panose="020B0604020202020204" pitchFamily="34" charset="0"/>
                <a:cs typeface="Arial" panose="020B0604020202020204" pitchFamily="34" charset="0"/>
              </a:rPr>
              <a:t>3</a:t>
            </a:r>
            <a:r>
              <a:rPr lang="mn-MN" sz="2400" dirty="0">
                <a:latin typeface="Arial" panose="020B0604020202020204" pitchFamily="34" charset="0"/>
                <a:cs typeface="Arial" panose="020B0604020202020204" pitchFamily="34" charset="0"/>
              </a:rPr>
              <a:t>6</a:t>
            </a:r>
            <a:r>
              <a:rPr lang="hsb-DE" sz="2400" dirty="0">
                <a:latin typeface="Arial" panose="020B0604020202020204" pitchFamily="34" charset="0"/>
                <a:cs typeface="Arial" panose="020B0604020202020204" pitchFamily="34" charset="0"/>
              </a:rPr>
              <a:t>.1.2.даатгуулагчийг төлөөлж даатгуулагчийн олонх</a:t>
            </a:r>
            <a:r>
              <a:rPr lang="mn-MN" sz="2400" dirty="0">
                <a:latin typeface="Arial" panose="020B0604020202020204" pitchFamily="34" charset="0"/>
                <a:cs typeface="Arial" panose="020B0604020202020204" pitchFamily="34" charset="0"/>
              </a:rPr>
              <a:t>ий</a:t>
            </a:r>
            <a:r>
              <a:rPr lang="hsb-DE" sz="2400" dirty="0">
                <a:latin typeface="Arial" panose="020B0604020202020204" pitchFamily="34" charset="0"/>
                <a:cs typeface="Arial" panose="020B0604020202020204" pitchFamily="34" charset="0"/>
              </a:rPr>
              <a:t>н эрх, хууль ёсны ашиг сонирхлыг хамгаалсан </a:t>
            </a:r>
            <a:r>
              <a:rPr lang="mn-MN" sz="2400" u="sng" dirty="0">
                <a:latin typeface="Arial" panose="020B0604020202020204" pitchFamily="34" charset="0"/>
                <a:cs typeface="Arial" panose="020B0604020202020204" pitchFamily="34" charset="0"/>
              </a:rPr>
              <a:t>үндэсний хэмжээний</a:t>
            </a:r>
            <a:r>
              <a:rPr lang="hsb-DE" sz="2400" dirty="0">
                <a:latin typeface="Arial" panose="020B0604020202020204" pitchFamily="34" charset="0"/>
                <a:cs typeface="Arial" panose="020B0604020202020204" pitchFamily="34" charset="0"/>
              </a:rPr>
              <a:t> үйлдвэрчний эвлэл</a:t>
            </a:r>
            <a:r>
              <a:rPr lang="hsb-DE" sz="2400" strike="sngStrike" dirty="0">
                <a:latin typeface="Arial" panose="020B0604020202020204" pitchFamily="34" charset="0"/>
                <a:cs typeface="Arial" panose="020B0604020202020204" pitchFamily="34" charset="0"/>
              </a:rPr>
              <a:t>ээс</a:t>
            </a:r>
            <a:r>
              <a:rPr lang="mn-MN" sz="2400" dirty="0">
                <a:latin typeface="Arial" panose="020B0604020202020204" pitchFamily="34" charset="0"/>
                <a:cs typeface="Arial" panose="020B0604020202020204" pitchFamily="34" charset="0"/>
              </a:rPr>
              <a:t>-</a:t>
            </a:r>
            <a:r>
              <a:rPr lang="mn-MN" sz="2400" u="sng" dirty="0">
                <a:latin typeface="Arial" panose="020B0604020202020204" pitchFamily="34" charset="0"/>
                <a:cs typeface="Arial" panose="020B0604020202020204" pitchFamily="34" charset="0"/>
              </a:rPr>
              <a:t>ийн байгууллагаас</a:t>
            </a:r>
            <a:r>
              <a:rPr lang="hsb-DE" sz="2400" dirty="0">
                <a:latin typeface="Arial" panose="020B0604020202020204" pitchFamily="34" charset="0"/>
                <a:cs typeface="Arial" panose="020B0604020202020204" pitchFamily="34" charset="0"/>
              </a:rPr>
              <a:t> З хүн </a:t>
            </a:r>
            <a:r>
              <a:rPr lang="mn-MN" sz="2400" dirty="0">
                <a:latin typeface="Arial" panose="020B0604020202020204" pitchFamily="34" charset="0"/>
                <a:cs typeface="Arial" panose="020B0604020202020204" pitchFamily="34" charset="0"/>
              </a:rPr>
              <a:t>гэж найруулах</a:t>
            </a:r>
            <a:endParaRPr lang="x-none" sz="2400" dirty="0">
              <a:latin typeface="Arial" panose="020B0604020202020204" pitchFamily="34" charset="0"/>
              <a:cs typeface="Arial" panose="020B0604020202020204" pitchFamily="34" charset="0"/>
            </a:endParaRPr>
          </a:p>
          <a:p>
            <a:pPr marL="0" indent="0">
              <a:buNone/>
            </a:pPr>
            <a:endParaRPr lang="x-none" dirty="0"/>
          </a:p>
          <a:p>
            <a:endParaRPr lang="x-none" dirty="0"/>
          </a:p>
        </p:txBody>
      </p:sp>
    </p:spTree>
    <p:extLst>
      <p:ext uri="{BB962C8B-B14F-4D97-AF65-F5344CB8AC3E}">
        <p14:creationId xmlns:p14="http://schemas.microsoft.com/office/powerpoint/2010/main" val="3477833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44CB7-5B62-2EEA-2246-921440B46AEB}"/>
              </a:ext>
            </a:extLst>
          </p:cNvPr>
          <p:cNvSpPr>
            <a:spLocks noGrp="1"/>
          </p:cNvSpPr>
          <p:nvPr>
            <p:ph type="title"/>
          </p:nvPr>
        </p:nvSpPr>
        <p:spPr/>
        <p:txBody>
          <a:bodyPr/>
          <a:lstStyle/>
          <a:p>
            <a:endParaRPr lang="x-none" dirty="0"/>
          </a:p>
        </p:txBody>
      </p:sp>
      <p:sp>
        <p:nvSpPr>
          <p:cNvPr id="3" name="Slide Number Placeholder 2">
            <a:extLst>
              <a:ext uri="{FF2B5EF4-FFF2-40B4-BE49-F238E27FC236}">
                <a16:creationId xmlns:a16="http://schemas.microsoft.com/office/drawing/2014/main" xmlns="" id="{B26DFF5E-3F97-2C4A-F6CC-600AD7A6D925}"/>
              </a:ext>
            </a:extLst>
          </p:cNvPr>
          <p:cNvSpPr>
            <a:spLocks noGrp="1"/>
          </p:cNvSpPr>
          <p:nvPr>
            <p:ph type="sldNum" sz="quarter" idx="12"/>
          </p:nvPr>
        </p:nvSpPr>
        <p:spPr/>
        <p:txBody>
          <a:bodyPr/>
          <a:lstStyle/>
          <a:p>
            <a:fld id="{36EA82D7-635C-4025-8B97-F8031B1494D4}" type="slidenum">
              <a:rPr lang="en-US" smtClean="0"/>
              <a:t>27</a:t>
            </a:fld>
            <a:endParaRPr lang="en-US"/>
          </a:p>
        </p:txBody>
      </p:sp>
      <p:sp>
        <p:nvSpPr>
          <p:cNvPr id="4" name="Content Placeholder 3">
            <a:extLst>
              <a:ext uri="{FF2B5EF4-FFF2-40B4-BE49-F238E27FC236}">
                <a16:creationId xmlns:a16="http://schemas.microsoft.com/office/drawing/2014/main" xmlns="" id="{A4F094E2-6DE5-C9D0-11E6-8A3ABF987B93}"/>
              </a:ext>
            </a:extLst>
          </p:cNvPr>
          <p:cNvSpPr>
            <a:spLocks noGrp="1"/>
          </p:cNvSpPr>
          <p:nvPr>
            <p:ph sz="quarter" idx="1"/>
          </p:nvPr>
        </p:nvSpPr>
        <p:spPr/>
        <p:txBody>
          <a:bodyPr>
            <a:normAutofit fontScale="92500" lnSpcReduction="10000"/>
          </a:bodyPr>
          <a:lstStyle/>
          <a:p>
            <a:pPr marL="274320" lvl="1" indent="0">
              <a:buNone/>
            </a:pPr>
            <a:r>
              <a:rPr lang="mn-MN" sz="2000" b="1" dirty="0">
                <a:solidFill>
                  <a:schemeClr val="tx1"/>
                </a:solidFill>
                <a:latin typeface="Arial" panose="020B0604020202020204" pitchFamily="34" charset="0"/>
                <a:cs typeface="Arial" panose="020B0604020202020204" pitchFamily="34" charset="0"/>
              </a:rPr>
              <a:t>ГУРАВДУГААР БҮЛЭГ ӨНДӨР НАСНЫ ТЭТГЭВЭР</a:t>
            </a:r>
            <a:endParaRPr lang="mn-MN" dirty="0">
              <a:solidFill>
                <a:schemeClr val="tx1"/>
              </a:solidFill>
              <a:latin typeface="Arial" panose="020B0604020202020204" pitchFamily="34" charset="0"/>
              <a:cs typeface="Arial" panose="020B0604020202020204" pitchFamily="34" charset="0"/>
            </a:endParaRPr>
          </a:p>
          <a:p>
            <a:pPr marL="274320" lvl="1" indent="0">
              <a:buNone/>
            </a:pPr>
            <a:r>
              <a:rPr lang="mn-MN" dirty="0">
                <a:solidFill>
                  <a:schemeClr val="tx1"/>
                </a:solidFill>
                <a:latin typeface="Arial" panose="020B0604020202020204" pitchFamily="34" charset="0"/>
                <a:cs typeface="Arial" panose="020B0604020202020204" pitchFamily="34" charset="0"/>
              </a:rPr>
              <a:t>5.1 Доор	дурдсан даатгуулагч өөрөө хүсвэл өндөр насны тэтгэвэр тогтоолгон авах эрхтэй:</a:t>
            </a:r>
          </a:p>
          <a:p>
            <a:pPr marL="274320" lvl="1" indent="0">
              <a:buNone/>
            </a:pPr>
            <a:r>
              <a:rPr lang="mn-MN" dirty="0">
                <a:solidFill>
                  <a:schemeClr val="tx1"/>
                </a:solidFill>
                <a:latin typeface="Arial" panose="020B0604020202020204" pitchFamily="34" charset="0"/>
                <a:cs typeface="Arial" panose="020B0604020202020204" pitchFamily="34" charset="0"/>
              </a:rPr>
              <a:t>5.1.1 тэтгэврийн	даатгалын шимтгэлийг нийтдээ 20-оос доошгүй жил төлсөн 65 насанд хүрсэн даатгуулагч;</a:t>
            </a:r>
          </a:p>
          <a:p>
            <a:pPr marL="274320" lvl="1" indent="0">
              <a:buNone/>
            </a:pPr>
            <a:r>
              <a:rPr lang="mn-MN" dirty="0">
                <a:solidFill>
                  <a:schemeClr val="tx1"/>
                </a:solidFill>
                <a:latin typeface="Arial" panose="020B0604020202020204" pitchFamily="34" charset="0"/>
                <a:cs typeface="Arial" panose="020B0604020202020204" pitchFamily="34" charset="0"/>
              </a:rPr>
              <a:t>5.1.2 тэтгэврийн	даатгалын шимтгэлийг 25-аас доошгүй жил төлсөн 60 насанд хүрсэн эрэгтэй, 55 насанд хүрсэн эмэгтэй;</a:t>
            </a:r>
          </a:p>
          <a:p>
            <a:pPr marL="274320" lvl="1" indent="0">
              <a:buNone/>
            </a:pPr>
            <a:r>
              <a:rPr lang="mn-MN" sz="2400" b="1" dirty="0">
                <a:solidFill>
                  <a:schemeClr val="tx1"/>
                </a:solidFill>
                <a:latin typeface="Arial" panose="020B0604020202020204" pitchFamily="34" charset="0"/>
                <a:cs typeface="Arial" panose="020B0604020202020204" pitchFamily="34" charset="0"/>
              </a:rPr>
              <a:t>МҮЭ-ийн холбооноос оруулж байгаа санал:</a:t>
            </a:r>
            <a:endParaRPr lang="x-none" sz="2400" b="1" dirty="0">
              <a:solidFill>
                <a:schemeClr val="tx1"/>
              </a:solidFill>
              <a:latin typeface="Arial" panose="020B0604020202020204" pitchFamily="34" charset="0"/>
              <a:cs typeface="Arial" panose="020B0604020202020204" pitchFamily="34" charset="0"/>
            </a:endParaRPr>
          </a:p>
          <a:p>
            <a:pPr marL="0" indent="0">
              <a:buNone/>
            </a:pPr>
            <a:r>
              <a:rPr lang="mn-MN" sz="2200" dirty="0">
                <a:latin typeface="Arial" panose="020B0604020202020204" pitchFamily="34" charset="0"/>
                <a:cs typeface="Arial" panose="020B0604020202020204" pitchFamily="34" charset="0"/>
              </a:rPr>
              <a:t>    5.1 тэтгэврийн	даатгалын шимтгэлийг нийтдээ 20-оос доошгүй жил төлсөн 65 насанд хүрсэн даатгуулагч;</a:t>
            </a:r>
          </a:p>
          <a:p>
            <a:pPr marL="0" indent="0">
              <a:buNone/>
            </a:pPr>
            <a:r>
              <a:rPr lang="mn-MN" sz="2200" dirty="0">
                <a:latin typeface="Arial" panose="020B0604020202020204" pitchFamily="34" charset="0"/>
                <a:cs typeface="Arial" panose="020B0604020202020204" pitchFamily="34" charset="0"/>
              </a:rPr>
              <a:t>    5.1.2 Доор	дурдсан даатгуулагч өөрөө хүсвэл өндөр насны тэтгэвэр тогтоолгон авах эрхтэй:</a:t>
            </a:r>
          </a:p>
          <a:p>
            <a:pPr marL="0" indent="0">
              <a:buNone/>
            </a:pPr>
            <a:r>
              <a:rPr lang="mn-MN" sz="2200" dirty="0">
                <a:latin typeface="Arial" panose="020B0604020202020204" pitchFamily="34" charset="0"/>
                <a:cs typeface="Arial" panose="020B0604020202020204" pitchFamily="34" charset="0"/>
              </a:rPr>
              <a:t>    5.1.2.1 тэтгэврийн	даатгалын шимтгэлийг </a:t>
            </a:r>
            <a:r>
              <a:rPr lang="mn-MN" sz="2200" b="1" dirty="0">
                <a:latin typeface="Arial" panose="020B0604020202020204" pitchFamily="34" charset="0"/>
                <a:cs typeface="Arial" panose="020B0604020202020204" pitchFamily="34" charset="0"/>
              </a:rPr>
              <a:t>20</a:t>
            </a:r>
            <a:r>
              <a:rPr lang="mn-MN" sz="2200" dirty="0">
                <a:latin typeface="Arial" panose="020B0604020202020204" pitchFamily="34" charset="0"/>
                <a:cs typeface="Arial" panose="020B0604020202020204" pitchFamily="34" charset="0"/>
              </a:rPr>
              <a:t>-аас доошгүй жил төлсөн 60 насанд хүрсэн эрэгтэй, 55 насанд хүрсэн эмэгтэй;</a:t>
            </a:r>
          </a:p>
          <a:p>
            <a:pPr marL="0" indent="0">
              <a:buNone/>
            </a:pPr>
            <a:endParaRPr lang="x-none" dirty="0"/>
          </a:p>
        </p:txBody>
      </p:sp>
    </p:spTree>
    <p:extLst>
      <p:ext uri="{BB962C8B-B14F-4D97-AF65-F5344CB8AC3E}">
        <p14:creationId xmlns:p14="http://schemas.microsoft.com/office/powerpoint/2010/main" val="2898280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E2F4ED-D427-8618-D085-9564839F10CF}"/>
              </a:ext>
            </a:extLst>
          </p:cNvPr>
          <p:cNvSpPr>
            <a:spLocks noGrp="1"/>
          </p:cNvSpPr>
          <p:nvPr>
            <p:ph type="title"/>
          </p:nvPr>
        </p:nvSpPr>
        <p:spPr/>
        <p:txBody>
          <a:bodyPr/>
          <a:lstStyle/>
          <a:p>
            <a:endParaRPr lang="x-none"/>
          </a:p>
        </p:txBody>
      </p:sp>
      <p:sp>
        <p:nvSpPr>
          <p:cNvPr id="3" name="Slide Number Placeholder 2">
            <a:extLst>
              <a:ext uri="{FF2B5EF4-FFF2-40B4-BE49-F238E27FC236}">
                <a16:creationId xmlns:a16="http://schemas.microsoft.com/office/drawing/2014/main" xmlns="" id="{937158F5-325F-7204-1826-87961E597214}"/>
              </a:ext>
            </a:extLst>
          </p:cNvPr>
          <p:cNvSpPr>
            <a:spLocks noGrp="1"/>
          </p:cNvSpPr>
          <p:nvPr>
            <p:ph type="sldNum" sz="quarter" idx="12"/>
          </p:nvPr>
        </p:nvSpPr>
        <p:spPr/>
        <p:txBody>
          <a:bodyPr/>
          <a:lstStyle/>
          <a:p>
            <a:fld id="{36EA82D7-635C-4025-8B97-F8031B1494D4}" type="slidenum">
              <a:rPr lang="en-US" smtClean="0"/>
              <a:t>28</a:t>
            </a:fld>
            <a:endParaRPr lang="en-US"/>
          </a:p>
        </p:txBody>
      </p:sp>
      <p:sp>
        <p:nvSpPr>
          <p:cNvPr id="4" name="Content Placeholder 3">
            <a:extLst>
              <a:ext uri="{FF2B5EF4-FFF2-40B4-BE49-F238E27FC236}">
                <a16:creationId xmlns:a16="http://schemas.microsoft.com/office/drawing/2014/main" xmlns="" id="{65B870DD-299C-E74E-9106-FB14C62D7A94}"/>
              </a:ext>
            </a:extLst>
          </p:cNvPr>
          <p:cNvSpPr>
            <a:spLocks noGrp="1"/>
          </p:cNvSpPr>
          <p:nvPr>
            <p:ph sz="quarter" idx="1"/>
          </p:nvPr>
        </p:nvSpPr>
        <p:spPr/>
        <p:txBody>
          <a:bodyPr>
            <a:normAutofit lnSpcReduction="10000"/>
          </a:bodyPr>
          <a:lstStyle/>
          <a:p>
            <a:pPr marL="0" indent="0">
              <a:buNone/>
            </a:pPr>
            <a:endParaRPr lang="mn-MN" sz="2400" dirty="0">
              <a:latin typeface="Arial" panose="020B0604020202020204" pitchFamily="34" charset="0"/>
              <a:cs typeface="Arial" panose="020B0604020202020204" pitchFamily="34" charset="0"/>
            </a:endParaRPr>
          </a:p>
          <a:p>
            <a:pPr marL="0" indent="0">
              <a:buNone/>
            </a:pPr>
            <a:r>
              <a:rPr lang="mn-MN" sz="2400" dirty="0">
                <a:latin typeface="Arial" panose="020B0604020202020204" pitchFamily="34" charset="0"/>
                <a:cs typeface="Arial" panose="020B0604020202020204" pitchFamily="34" charset="0"/>
              </a:rPr>
              <a:t>5.1.8 СӨБ, ЕБС ийн сургуульд 25 жилээс дээш ажилласан багш эрэгтэй 55 нас эмэгтэй 50 насанд өөрөө хүсвэл  гэж шинээр нэмэх</a:t>
            </a:r>
          </a:p>
          <a:p>
            <a:pPr marL="0" indent="0">
              <a:buNone/>
            </a:pPr>
            <a:r>
              <a:rPr lang="mn-MN" sz="2400" dirty="0">
                <a:latin typeface="Arial" panose="020B0604020202020204" pitchFamily="34" charset="0"/>
                <a:cs typeface="Arial" panose="020B0604020202020204" pitchFamily="34" charset="0"/>
              </a:rPr>
              <a:t>7.1.1 Өндөр насны бүрэн тэтгэврийн сарын хэмжээ:</a:t>
            </a:r>
            <a:endParaRPr lang="x-none" sz="2400" dirty="0">
              <a:latin typeface="Arial" panose="020B0604020202020204" pitchFamily="34" charset="0"/>
              <a:cs typeface="Arial" panose="020B0604020202020204" pitchFamily="34" charset="0"/>
            </a:endParaRPr>
          </a:p>
          <a:p>
            <a:pPr marL="0" indent="0">
              <a:buNone/>
            </a:pPr>
            <a:r>
              <a:rPr lang="mn-MN" sz="2000" dirty="0">
                <a:latin typeface="Arial" panose="020B0604020202020204" pitchFamily="34" charset="0"/>
                <a:cs typeface="Arial" panose="020B0604020202020204" pitchFamily="34" charset="0"/>
              </a:rPr>
              <a:t>Тцб =Ц*(45%+( Ш2о-зо*0.125)%+( Шзо+*0.166)%)</a:t>
            </a:r>
            <a:endParaRPr lang="x-none" sz="2000" dirty="0">
              <a:latin typeface="Arial" panose="020B0604020202020204" pitchFamily="34" charset="0"/>
              <a:cs typeface="Arial" panose="020B0604020202020204" pitchFamily="34" charset="0"/>
            </a:endParaRPr>
          </a:p>
          <a:p>
            <a:r>
              <a:rPr lang="mn-MN" sz="2000" dirty="0">
                <a:latin typeface="Arial" panose="020B0604020202020204" pitchFamily="34" charset="0"/>
                <a:cs typeface="Arial" panose="020B0604020202020204" pitchFamily="34" charset="0"/>
              </a:rPr>
              <a:t>Тцб-цалинд үндэслэсэн аргаар тооцсон бүрэн тэтгэврийн сарын хэмжээ;</a:t>
            </a:r>
            <a:endParaRPr lang="x-none" sz="2000" dirty="0">
              <a:latin typeface="Arial" panose="020B0604020202020204" pitchFamily="34" charset="0"/>
              <a:cs typeface="Arial" panose="020B0604020202020204" pitchFamily="34" charset="0"/>
            </a:endParaRPr>
          </a:p>
          <a:p>
            <a:r>
              <a:rPr lang="mn-MN" sz="2000" dirty="0">
                <a:latin typeface="Arial" panose="020B0604020202020204" pitchFamily="34" charset="0"/>
                <a:cs typeface="Arial" panose="020B0604020202020204" pitchFamily="34" charset="0"/>
              </a:rPr>
              <a:t>Ц-энэ зүйлийн 19.1-д заасны дагуу тооцсон сарын дундаж хөдөлмөрийн хөлс,</a:t>
            </a:r>
            <a:endParaRPr lang="x-none" sz="2000" dirty="0">
              <a:latin typeface="Arial" panose="020B0604020202020204" pitchFamily="34" charset="0"/>
              <a:cs typeface="Arial" panose="020B0604020202020204" pitchFamily="34" charset="0"/>
            </a:endParaRPr>
          </a:p>
          <a:p>
            <a:r>
              <a:rPr lang="mn-MN" sz="2000" dirty="0">
                <a:latin typeface="Arial" panose="020B0604020202020204" pitchFamily="34" charset="0"/>
                <a:cs typeface="Arial" panose="020B0604020202020204" pitchFamily="34" charset="0"/>
              </a:rPr>
              <a:t>түүнтэй адилтгах орлого;</a:t>
            </a:r>
            <a:endParaRPr lang="x-none" sz="2000" dirty="0">
              <a:latin typeface="Arial" panose="020B0604020202020204" pitchFamily="34" charset="0"/>
              <a:cs typeface="Arial" panose="020B0604020202020204" pitchFamily="34" charset="0"/>
            </a:endParaRPr>
          </a:p>
          <a:p>
            <a:r>
              <a:rPr lang="mn-MN" sz="2000" dirty="0">
                <a:latin typeface="Arial" panose="020B0604020202020204" pitchFamily="34" charset="0"/>
                <a:cs typeface="Arial" panose="020B0604020202020204" pitchFamily="34" charset="0"/>
              </a:rPr>
              <a:t>Ш2о-зо-241-361 сар хүртэл шимтгэл төлсөн сарын тоо;</a:t>
            </a:r>
            <a:endParaRPr lang="x-none" sz="2000" dirty="0">
              <a:latin typeface="Arial" panose="020B0604020202020204" pitchFamily="34" charset="0"/>
              <a:cs typeface="Arial" panose="020B0604020202020204" pitchFamily="34" charset="0"/>
            </a:endParaRPr>
          </a:p>
          <a:p>
            <a:r>
              <a:rPr lang="mn-MN" sz="2000" dirty="0">
                <a:latin typeface="Arial" panose="020B0604020202020204" pitchFamily="34" charset="0"/>
                <a:cs typeface="Arial" panose="020B0604020202020204" pitchFamily="34" charset="0"/>
              </a:rPr>
              <a:t>Шзо+-361 ба түүнээс сараас дээш шимтгэл төлсөн сарын тоо.</a:t>
            </a:r>
          </a:p>
          <a:p>
            <a:pPr marL="0" indent="0">
              <a:buNone/>
            </a:pPr>
            <a:r>
              <a:rPr lang="mn-MN" sz="2400" b="1" dirty="0">
                <a:latin typeface="Arial" panose="020B0604020202020204" pitchFamily="34" charset="0"/>
                <a:cs typeface="Arial" panose="020B0604020202020204" pitchFamily="34" charset="0"/>
              </a:rPr>
              <a:t>МҮЭ-ийн холбооноос оруулж байгаа санал:</a:t>
            </a:r>
          </a:p>
          <a:p>
            <a:pPr marL="0" indent="0">
              <a:buNone/>
            </a:pPr>
            <a:r>
              <a:rPr lang="mn-MN" sz="2000" dirty="0">
                <a:latin typeface="Arial" panose="020B0604020202020204" pitchFamily="34" charset="0"/>
                <a:cs typeface="Arial" panose="020B0604020202020204" pitchFamily="34" charset="0"/>
              </a:rPr>
              <a:t>Тцб =Ц*(</a:t>
            </a:r>
            <a:r>
              <a:rPr lang="mn-MN" sz="2000" b="1" dirty="0">
                <a:latin typeface="Arial" panose="020B0604020202020204" pitchFamily="34" charset="0"/>
                <a:cs typeface="Arial" panose="020B0604020202020204" pitchFamily="34" charset="0"/>
              </a:rPr>
              <a:t>60</a:t>
            </a:r>
            <a:r>
              <a:rPr lang="mn-MN" sz="2000" dirty="0">
                <a:latin typeface="Arial" panose="020B0604020202020204" pitchFamily="34" charset="0"/>
                <a:cs typeface="Arial" panose="020B0604020202020204" pitchFamily="34" charset="0"/>
              </a:rPr>
              <a:t>%+( Ш2о-зо*0.125)%+( Шзо+*0.166)%)</a:t>
            </a:r>
            <a:endParaRPr lang="x-none" sz="2000" dirty="0">
              <a:latin typeface="Arial" panose="020B0604020202020204" pitchFamily="34" charset="0"/>
              <a:cs typeface="Arial" panose="020B0604020202020204" pitchFamily="34" charset="0"/>
            </a:endParaRPr>
          </a:p>
          <a:p>
            <a:endParaRPr lang="x-none" dirty="0"/>
          </a:p>
        </p:txBody>
      </p:sp>
    </p:spTree>
    <p:extLst>
      <p:ext uri="{BB962C8B-B14F-4D97-AF65-F5344CB8AC3E}">
        <p14:creationId xmlns:p14="http://schemas.microsoft.com/office/powerpoint/2010/main" val="1290797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0D50FE03-2E44-D646-A130-4EB3FB6F6A88}"/>
              </a:ext>
            </a:extLst>
          </p:cNvPr>
          <p:cNvSpPr>
            <a:spLocks noGrp="1"/>
          </p:cNvSpPr>
          <p:nvPr>
            <p:ph type="sldNum" sz="quarter" idx="12"/>
          </p:nvPr>
        </p:nvSpPr>
        <p:spPr/>
        <p:txBody>
          <a:bodyPr/>
          <a:lstStyle/>
          <a:p>
            <a:fld id="{36EA82D7-635C-4025-8B97-F8031B1494D4}" type="slidenum">
              <a:rPr lang="en-US" smtClean="0"/>
              <a:t>29</a:t>
            </a:fld>
            <a:endParaRPr lang="en-US"/>
          </a:p>
        </p:txBody>
      </p:sp>
      <p:sp>
        <p:nvSpPr>
          <p:cNvPr id="4" name="Content Placeholder 3">
            <a:extLst>
              <a:ext uri="{FF2B5EF4-FFF2-40B4-BE49-F238E27FC236}">
                <a16:creationId xmlns:a16="http://schemas.microsoft.com/office/drawing/2014/main" xmlns="" id="{321CD40A-9500-E13E-AB0F-607AE877B493}"/>
              </a:ext>
            </a:extLst>
          </p:cNvPr>
          <p:cNvSpPr>
            <a:spLocks noGrp="1"/>
          </p:cNvSpPr>
          <p:nvPr>
            <p:ph sz="quarter" idx="1"/>
          </p:nvPr>
        </p:nvSpPr>
        <p:spPr/>
        <p:txBody>
          <a:bodyPr/>
          <a:lstStyle/>
          <a:p>
            <a:pPr marL="594360" lvl="2" indent="0" algn="just">
              <a:buNone/>
            </a:pPr>
            <a:r>
              <a:rPr lang="mn-MN" sz="2400" dirty="0">
                <a:latin typeface="Arial" panose="020B0604020202020204" pitchFamily="34" charset="0"/>
                <a:cs typeface="Arial" panose="020B0604020202020204" pitchFamily="34" charset="0"/>
              </a:rPr>
              <a:t>7.1.1 Өндөр насны бүрэн тэтгэврийн сарын хэмжээ:</a:t>
            </a:r>
            <a:endParaRPr lang="x-none" sz="2400" dirty="0">
              <a:latin typeface="Arial" panose="020B0604020202020204" pitchFamily="34" charset="0"/>
              <a:cs typeface="Arial" panose="020B0604020202020204" pitchFamily="34" charset="0"/>
            </a:endParaRPr>
          </a:p>
          <a:p>
            <a:pPr marL="0" indent="0" algn="just">
              <a:buNone/>
            </a:pPr>
            <a:r>
              <a:rPr lang="mn-MN" sz="2400" dirty="0">
                <a:latin typeface="Arial" panose="020B0604020202020204" pitchFamily="34" charset="0"/>
                <a:cs typeface="Arial" panose="020B0604020202020204" pitchFamily="34" charset="0"/>
              </a:rPr>
              <a:t>Тцб =Ц*(45%+( Ш2о-зо*0.125)%+( Шзо+*0.166)%)</a:t>
            </a:r>
            <a:endParaRPr lang="x-none" sz="2400" dirty="0">
              <a:latin typeface="Arial" panose="020B0604020202020204" pitchFamily="34" charset="0"/>
              <a:cs typeface="Arial" panose="020B0604020202020204" pitchFamily="34" charset="0"/>
            </a:endParaRPr>
          </a:p>
          <a:p>
            <a:pPr algn="just"/>
            <a:r>
              <a:rPr lang="mn-MN" sz="2400" dirty="0">
                <a:latin typeface="Arial" panose="020B0604020202020204" pitchFamily="34" charset="0"/>
                <a:cs typeface="Arial" panose="020B0604020202020204" pitchFamily="34" charset="0"/>
              </a:rPr>
              <a:t>Тцб-цалинд үндэслэсэн аргаар тооцсон бүрэн тэтгэврийн сарын хэмжээ;</a:t>
            </a:r>
            <a:endParaRPr lang="x-none" sz="2400" dirty="0">
              <a:latin typeface="Arial" panose="020B0604020202020204" pitchFamily="34" charset="0"/>
              <a:cs typeface="Arial" panose="020B0604020202020204" pitchFamily="34" charset="0"/>
            </a:endParaRPr>
          </a:p>
          <a:p>
            <a:pPr algn="just"/>
            <a:r>
              <a:rPr lang="mn-MN" sz="2400" dirty="0">
                <a:latin typeface="Arial" panose="020B0604020202020204" pitchFamily="34" charset="0"/>
                <a:cs typeface="Arial" panose="020B0604020202020204" pitchFamily="34" charset="0"/>
              </a:rPr>
              <a:t>Ц-энэ зүйлийн 19.1-д заасны дагуу тооцсон сарын дундаж хөдөлмөрийн хөлс,</a:t>
            </a:r>
            <a:endParaRPr lang="x-none" sz="2400" dirty="0">
              <a:latin typeface="Arial" panose="020B0604020202020204" pitchFamily="34" charset="0"/>
              <a:cs typeface="Arial" panose="020B0604020202020204" pitchFamily="34" charset="0"/>
            </a:endParaRPr>
          </a:p>
          <a:p>
            <a:pPr algn="just"/>
            <a:r>
              <a:rPr lang="mn-MN" sz="2400" dirty="0">
                <a:latin typeface="Arial" panose="020B0604020202020204" pitchFamily="34" charset="0"/>
                <a:cs typeface="Arial" panose="020B0604020202020204" pitchFamily="34" charset="0"/>
              </a:rPr>
              <a:t>түүнтэй адилтгах орлого;</a:t>
            </a:r>
            <a:endParaRPr lang="x-none" sz="2400" dirty="0">
              <a:latin typeface="Arial" panose="020B0604020202020204" pitchFamily="34" charset="0"/>
              <a:cs typeface="Arial" panose="020B0604020202020204" pitchFamily="34" charset="0"/>
            </a:endParaRPr>
          </a:p>
          <a:p>
            <a:pPr algn="just"/>
            <a:r>
              <a:rPr lang="mn-MN" sz="2400" dirty="0">
                <a:latin typeface="Arial" panose="020B0604020202020204" pitchFamily="34" charset="0"/>
                <a:cs typeface="Arial" panose="020B0604020202020204" pitchFamily="34" charset="0"/>
              </a:rPr>
              <a:t>Ш2о-зо-241-361 сар хүртэл шимтгэл төлсөн сарын тоо;</a:t>
            </a:r>
            <a:endParaRPr lang="x-none" sz="2400" dirty="0">
              <a:latin typeface="Arial" panose="020B0604020202020204" pitchFamily="34" charset="0"/>
              <a:cs typeface="Arial" panose="020B0604020202020204" pitchFamily="34" charset="0"/>
            </a:endParaRPr>
          </a:p>
          <a:p>
            <a:pPr algn="just"/>
            <a:r>
              <a:rPr lang="mn-MN" sz="2400" dirty="0">
                <a:latin typeface="Arial" panose="020B0604020202020204" pitchFamily="34" charset="0"/>
                <a:cs typeface="Arial" panose="020B0604020202020204" pitchFamily="34" charset="0"/>
              </a:rPr>
              <a:t>Шзо+-361 ба түүнээс сараас дээш шимтгэл төлсөн сарын тоо.</a:t>
            </a:r>
          </a:p>
          <a:p>
            <a:pPr marL="0" indent="0" algn="just">
              <a:buNone/>
            </a:pPr>
            <a:r>
              <a:rPr lang="mn-MN" sz="2400" b="1" dirty="0">
                <a:latin typeface="Arial" panose="020B0604020202020204" pitchFamily="34" charset="0"/>
                <a:cs typeface="Arial" panose="020B0604020202020204" pitchFamily="34" charset="0"/>
              </a:rPr>
              <a:t>МҮЭ-ийн холбооноос оруулж байгаа санал:</a:t>
            </a:r>
          </a:p>
          <a:p>
            <a:pPr marL="0" indent="0" algn="just">
              <a:buNone/>
            </a:pPr>
            <a:r>
              <a:rPr lang="mn-MN" sz="2400" dirty="0">
                <a:latin typeface="Arial" panose="020B0604020202020204" pitchFamily="34" charset="0"/>
                <a:cs typeface="Arial" panose="020B0604020202020204" pitchFamily="34" charset="0"/>
              </a:rPr>
              <a:t>Тцб =Ц*(</a:t>
            </a:r>
            <a:r>
              <a:rPr lang="mn-MN" sz="2400" b="1" dirty="0">
                <a:latin typeface="Arial" panose="020B0604020202020204" pitchFamily="34" charset="0"/>
                <a:cs typeface="Arial" panose="020B0604020202020204" pitchFamily="34" charset="0"/>
              </a:rPr>
              <a:t>60</a:t>
            </a:r>
            <a:r>
              <a:rPr lang="mn-MN" sz="2400" dirty="0">
                <a:latin typeface="Arial" panose="020B0604020202020204" pitchFamily="34" charset="0"/>
                <a:cs typeface="Arial" panose="020B0604020202020204" pitchFamily="34" charset="0"/>
              </a:rPr>
              <a:t>%+( Ш2о-зо*0.125)%+( Шзо+*0.166)%)</a:t>
            </a:r>
            <a:endParaRPr lang="x-none" sz="2400" dirty="0">
              <a:latin typeface="Arial" panose="020B0604020202020204" pitchFamily="34" charset="0"/>
              <a:cs typeface="Arial" panose="020B0604020202020204" pitchFamily="34" charset="0"/>
            </a:endParaRPr>
          </a:p>
          <a:p>
            <a:pPr marL="0" indent="0">
              <a:buNone/>
            </a:pPr>
            <a:endParaRPr lang="mn-MN" sz="1800" dirty="0">
              <a:latin typeface="Arial" panose="020B0604020202020204" pitchFamily="34" charset="0"/>
              <a:cs typeface="Arial" panose="020B0604020202020204" pitchFamily="34" charset="0"/>
            </a:endParaRPr>
          </a:p>
          <a:p>
            <a:pPr marL="0" indent="0">
              <a:buNone/>
            </a:pPr>
            <a:endParaRPr lang="x-none" sz="1800" dirty="0">
              <a:latin typeface="Arial" panose="020B0604020202020204" pitchFamily="34" charset="0"/>
              <a:cs typeface="Arial" panose="020B0604020202020204" pitchFamily="34" charset="0"/>
            </a:endParaRPr>
          </a:p>
          <a:p>
            <a:endParaRPr lang="x-none" dirty="0"/>
          </a:p>
        </p:txBody>
      </p:sp>
    </p:spTree>
    <p:extLst>
      <p:ext uri="{BB962C8B-B14F-4D97-AF65-F5344CB8AC3E}">
        <p14:creationId xmlns:p14="http://schemas.microsoft.com/office/powerpoint/2010/main" val="18084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3</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8292" t="19195" r="28410" b="11759"/>
          <a:stretch/>
        </p:blipFill>
        <p:spPr>
          <a:xfrm>
            <a:off x="-63061" y="0"/>
            <a:ext cx="12255062" cy="6786340"/>
          </a:xfrm>
          <a:prstGeom prst="rect">
            <a:avLst/>
          </a:prstGeom>
        </p:spPr>
      </p:pic>
    </p:spTree>
    <p:extLst>
      <p:ext uri="{BB962C8B-B14F-4D97-AF65-F5344CB8AC3E}">
        <p14:creationId xmlns:p14="http://schemas.microsoft.com/office/powerpoint/2010/main" val="3641271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399BB7-FAB0-C219-D8DA-A819DC69000A}"/>
              </a:ext>
            </a:extLst>
          </p:cNvPr>
          <p:cNvSpPr>
            <a:spLocks noGrp="1"/>
          </p:cNvSpPr>
          <p:nvPr>
            <p:ph type="title"/>
          </p:nvPr>
        </p:nvSpPr>
        <p:spPr>
          <a:xfrm>
            <a:off x="361696" y="267421"/>
            <a:ext cx="11379200" cy="758952"/>
          </a:xfrm>
        </p:spPr>
        <p:txBody>
          <a:bodyPr>
            <a:noAutofit/>
          </a:bodyPr>
          <a:lstStyle/>
          <a:p>
            <a:r>
              <a:rPr lang="mn-MN" sz="2400" dirty="0">
                <a:effectLst>
                  <a:outerShdw blurRad="38100" dist="38100" dir="2700000" algn="tl">
                    <a:srgbClr val="000000">
                      <a:alpha val="43137"/>
                    </a:srgbClr>
                  </a:outerShdw>
                </a:effectLst>
                <a:latin typeface="Arial" pitchFamily="34" charset="0"/>
                <a:cs typeface="Arial" pitchFamily="34" charset="0"/>
              </a:rPr>
              <a:t>Нийгмийн даатгалын шитмгэл </a:t>
            </a:r>
            <a:br>
              <a:rPr lang="mn-MN" sz="2400" dirty="0">
                <a:effectLst>
                  <a:outerShdw blurRad="38100" dist="38100" dir="2700000" algn="tl">
                    <a:srgbClr val="000000">
                      <a:alpha val="43137"/>
                    </a:srgbClr>
                  </a:outerShdw>
                </a:effectLst>
                <a:latin typeface="Arial" pitchFamily="34" charset="0"/>
                <a:cs typeface="Arial" pitchFamily="34" charset="0"/>
              </a:rPr>
            </a:br>
            <a:r>
              <a:rPr lang="mn-MN" sz="2400" dirty="0">
                <a:effectLst>
                  <a:outerShdw blurRad="38100" dist="38100" dir="2700000" algn="tl">
                    <a:srgbClr val="000000">
                      <a:alpha val="43137"/>
                    </a:srgbClr>
                  </a:outerShdw>
                </a:effectLst>
                <a:latin typeface="Arial" pitchFamily="34" charset="0"/>
                <a:cs typeface="Arial" pitchFamily="34" charset="0"/>
              </a:rPr>
              <a:t>тооцох тооцоолуур</a:t>
            </a:r>
            <a:endParaRPr lang="x-none" sz="2400" dirty="0"/>
          </a:p>
        </p:txBody>
      </p:sp>
      <p:sp>
        <p:nvSpPr>
          <p:cNvPr id="3" name="Slide Number Placeholder 2">
            <a:extLst>
              <a:ext uri="{FF2B5EF4-FFF2-40B4-BE49-F238E27FC236}">
                <a16:creationId xmlns:a16="http://schemas.microsoft.com/office/drawing/2014/main" xmlns="" id="{3EC84FC1-DBAF-86B9-977D-8CFBF3831AA9}"/>
              </a:ext>
            </a:extLst>
          </p:cNvPr>
          <p:cNvSpPr>
            <a:spLocks noGrp="1"/>
          </p:cNvSpPr>
          <p:nvPr>
            <p:ph type="sldNum" sz="quarter" idx="12"/>
          </p:nvPr>
        </p:nvSpPr>
        <p:spPr/>
        <p:txBody>
          <a:bodyPr/>
          <a:lstStyle/>
          <a:p>
            <a:fld id="{36EA82D7-635C-4025-8B97-F8031B1494D4}" type="slidenum">
              <a:rPr lang="en-US" smtClean="0"/>
              <a:t>30</a:t>
            </a:fld>
            <a:endParaRPr lang="en-US"/>
          </a:p>
        </p:txBody>
      </p:sp>
      <p:sp>
        <p:nvSpPr>
          <p:cNvPr id="4" name="Content Placeholder 3">
            <a:extLst>
              <a:ext uri="{FF2B5EF4-FFF2-40B4-BE49-F238E27FC236}">
                <a16:creationId xmlns:a16="http://schemas.microsoft.com/office/drawing/2014/main" xmlns="" id="{BF57F011-1701-A483-6AB3-C91ADEC366BE}"/>
              </a:ext>
            </a:extLst>
          </p:cNvPr>
          <p:cNvSpPr>
            <a:spLocks noGrp="1"/>
          </p:cNvSpPr>
          <p:nvPr>
            <p:ph sz="quarter" idx="1"/>
          </p:nvPr>
        </p:nvSpPr>
        <p:spPr>
          <a:xfrm>
            <a:off x="402336" y="1584434"/>
            <a:ext cx="11338560" cy="4703801"/>
          </a:xfrm>
        </p:spPr>
        <p:txBody>
          <a:bodyPr>
            <a:normAutofit fontScale="62500" lnSpcReduction="20000"/>
          </a:bodyPr>
          <a:lstStyle/>
          <a:p>
            <a:pPr marL="0" lvl="0" indent="0">
              <a:buNone/>
            </a:pPr>
            <a:r>
              <a:rPr lang="mn-MN" sz="3200" b="1" dirty="0">
                <a:solidFill>
                  <a:schemeClr val="accent1">
                    <a:lumMod val="50000"/>
                  </a:schemeClr>
                </a:solidFill>
                <a:latin typeface="Arial" pitchFamily="34" charset="0"/>
                <a:cs typeface="Arial" pitchFamily="34" charset="0"/>
              </a:rPr>
              <a:t>1.Өндөр насны тэтгэврийн хэмжээ</a:t>
            </a:r>
            <a:endParaRPr lang="en-US" sz="3200" dirty="0">
              <a:solidFill>
                <a:schemeClr val="accent1">
                  <a:lumMod val="50000"/>
                </a:schemeClr>
              </a:solidFill>
              <a:latin typeface="Arial" pitchFamily="34" charset="0"/>
              <a:cs typeface="Arial" pitchFamily="34" charset="0"/>
            </a:endParaRPr>
          </a:p>
          <a:p>
            <a:pPr marL="0" indent="0">
              <a:buNone/>
            </a:pPr>
            <a:r>
              <a:rPr lang="en-US" sz="3200" b="1" dirty="0">
                <a:latin typeface="Arial" pitchFamily="34" charset="0"/>
                <a:cs typeface="Arial" pitchFamily="34" charset="0"/>
              </a:rPr>
              <a:t>	</a:t>
            </a:r>
            <a:r>
              <a:rPr lang="mn-MN" sz="3200" b="1" dirty="0">
                <a:latin typeface="Arial" pitchFamily="34" charset="0"/>
                <a:cs typeface="Arial" pitchFamily="34" charset="0"/>
              </a:rPr>
              <a:t>Одоогийн хуулиар</a:t>
            </a:r>
            <a:r>
              <a:rPr lang="mn-MN" sz="3200" dirty="0">
                <a:latin typeface="Arial" pitchFamily="34" charset="0"/>
                <a:cs typeface="Arial" pitchFamily="34" charset="0"/>
              </a:rPr>
              <a:t> </a:t>
            </a:r>
            <a:r>
              <a:rPr lang="mn-MN" sz="3200" b="1" dirty="0">
                <a:latin typeface="Arial" pitchFamily="34" charset="0"/>
                <a:cs typeface="Arial" pitchFamily="34" charset="0"/>
              </a:rPr>
              <a:t>Жишээ-1</a:t>
            </a:r>
            <a:endParaRPr lang="en-US" sz="3200" dirty="0">
              <a:latin typeface="Arial" pitchFamily="34" charset="0"/>
              <a:cs typeface="Arial" pitchFamily="34" charset="0"/>
            </a:endParaRPr>
          </a:p>
          <a:p>
            <a:pPr marL="0" indent="0">
              <a:buNone/>
            </a:pPr>
            <a:r>
              <a:rPr lang="en-US" sz="3200" dirty="0" err="1">
                <a:latin typeface="Arial" pitchFamily="34" charset="0"/>
                <a:cs typeface="Arial" pitchFamily="34" charset="0"/>
              </a:rPr>
              <a:t>Даатгуулагч</a:t>
            </a:r>
            <a:r>
              <a:rPr lang="en-US" sz="3200" dirty="0">
                <a:latin typeface="Arial" pitchFamily="34" charset="0"/>
                <a:cs typeface="Arial" pitchFamily="34" charset="0"/>
              </a:rPr>
              <a:t> “</a:t>
            </a:r>
            <a:r>
              <a:rPr lang="mn-MN" sz="3200" dirty="0">
                <a:latin typeface="Arial" pitchFamily="34" charset="0"/>
                <a:cs typeface="Arial" pitchFamily="34" charset="0"/>
              </a:rPr>
              <a:t>А</a:t>
            </a:r>
            <a:r>
              <a:rPr lang="en-US" sz="3200" dirty="0">
                <a:latin typeface="Arial" pitchFamily="34" charset="0"/>
                <a:cs typeface="Arial" pitchFamily="34" charset="0"/>
              </a:rPr>
              <a:t>” </a:t>
            </a:r>
            <a:r>
              <a:rPr lang="en-US" sz="3200" dirty="0" err="1">
                <a:latin typeface="Arial" pitchFamily="34" charset="0"/>
                <a:cs typeface="Arial" pitchFamily="34" charset="0"/>
              </a:rPr>
              <a:t>эрэгтэй</a:t>
            </a:r>
            <a:r>
              <a:rPr lang="en-US" sz="3200" dirty="0">
                <a:latin typeface="Arial" pitchFamily="34" charset="0"/>
                <a:cs typeface="Arial" pitchFamily="34" charset="0"/>
              </a:rPr>
              <a:t>, 6</a:t>
            </a:r>
            <a:r>
              <a:rPr lang="mn-MN" sz="3200" dirty="0">
                <a:latin typeface="Arial" pitchFamily="34" charset="0"/>
                <a:cs typeface="Arial" pitchFamily="34" charset="0"/>
              </a:rPr>
              <a:t>0</a:t>
            </a:r>
            <a:r>
              <a:rPr lang="en-US" sz="3200" dirty="0">
                <a:latin typeface="Arial" pitchFamily="34" charset="0"/>
                <a:cs typeface="Arial" pitchFamily="34" charset="0"/>
              </a:rPr>
              <a:t> </a:t>
            </a:r>
            <a:r>
              <a:rPr lang="en-US" sz="3200" dirty="0" err="1">
                <a:latin typeface="Arial" pitchFamily="34" charset="0"/>
                <a:cs typeface="Arial" pitchFamily="34" charset="0"/>
              </a:rPr>
              <a:t>настай</a:t>
            </a:r>
            <a:r>
              <a:rPr lang="en-US" sz="3200" dirty="0">
                <a:latin typeface="Arial" pitchFamily="34" charset="0"/>
                <a:cs typeface="Arial" pitchFamily="34" charset="0"/>
              </a:rPr>
              <a:t>, </a:t>
            </a:r>
            <a:r>
              <a:rPr lang="en-US" sz="3200" dirty="0" err="1">
                <a:latin typeface="Arial" pitchFamily="34" charset="0"/>
                <a:cs typeface="Arial" pitchFamily="34" charset="0"/>
              </a:rPr>
              <a:t>тэтгэврийн</a:t>
            </a:r>
            <a:r>
              <a:rPr lang="en-US" sz="3200" dirty="0">
                <a:latin typeface="Arial" pitchFamily="34" charset="0"/>
                <a:cs typeface="Arial" pitchFamily="34" charset="0"/>
              </a:rPr>
              <a:t> </a:t>
            </a:r>
            <a:r>
              <a:rPr lang="en-US" sz="3200" dirty="0" err="1">
                <a:latin typeface="Arial" pitchFamily="34" charset="0"/>
                <a:cs typeface="Arial" pitchFamily="34" charset="0"/>
              </a:rPr>
              <a:t>даатгалын</a:t>
            </a:r>
            <a:r>
              <a:rPr lang="en-US" sz="3200" dirty="0">
                <a:latin typeface="Arial" pitchFamily="34" charset="0"/>
                <a:cs typeface="Arial" pitchFamily="34" charset="0"/>
              </a:rPr>
              <a:t> </a:t>
            </a:r>
            <a:r>
              <a:rPr lang="en-US" sz="3200" dirty="0" err="1">
                <a:latin typeface="Arial" pitchFamily="34" charset="0"/>
                <a:cs typeface="Arial" pitchFamily="34" charset="0"/>
              </a:rPr>
              <a:t>шимтгэлийг</a:t>
            </a:r>
            <a:r>
              <a:rPr lang="en-US" sz="3200" dirty="0">
                <a:latin typeface="Arial" pitchFamily="34" charset="0"/>
                <a:cs typeface="Arial" pitchFamily="34" charset="0"/>
              </a:rPr>
              <a:t> </a:t>
            </a:r>
            <a:r>
              <a:rPr lang="mn-MN" sz="3200" dirty="0">
                <a:latin typeface="Arial" pitchFamily="34" charset="0"/>
                <a:cs typeface="Arial" pitchFamily="34" charset="0"/>
              </a:rPr>
              <a:t>25</a:t>
            </a:r>
            <a:r>
              <a:rPr lang="en-US" sz="3200" dirty="0">
                <a:latin typeface="Arial" pitchFamily="34" charset="0"/>
                <a:cs typeface="Arial" pitchFamily="34" charset="0"/>
              </a:rPr>
              <a:t> </a:t>
            </a:r>
            <a:r>
              <a:rPr lang="en-US" sz="3200" dirty="0" err="1">
                <a:latin typeface="Arial" pitchFamily="34" charset="0"/>
                <a:cs typeface="Arial" pitchFamily="34" charset="0"/>
              </a:rPr>
              <a:t>жил</a:t>
            </a:r>
            <a:r>
              <a:rPr lang="en-US" sz="3200" dirty="0">
                <a:latin typeface="Arial" pitchFamily="34" charset="0"/>
                <a:cs typeface="Arial" pitchFamily="34" charset="0"/>
              </a:rPr>
              <a:t> </a:t>
            </a:r>
            <a:r>
              <a:rPr lang="en-US" sz="3200" dirty="0" err="1">
                <a:latin typeface="Arial" pitchFamily="34" charset="0"/>
                <a:cs typeface="Arial" pitchFamily="34" charset="0"/>
              </a:rPr>
              <a:t>төлсөн</a:t>
            </a:r>
            <a:r>
              <a:rPr lang="en-US" sz="3200" dirty="0">
                <a:latin typeface="Arial" pitchFamily="34" charset="0"/>
                <a:cs typeface="Arial" pitchFamily="34" charset="0"/>
              </a:rPr>
              <a:t>. </a:t>
            </a:r>
            <a:r>
              <a:rPr lang="en-US" sz="3200" dirty="0" err="1">
                <a:latin typeface="Arial" pitchFamily="34" charset="0"/>
                <a:cs typeface="Arial" pitchFamily="34" charset="0"/>
              </a:rPr>
              <a:t>Сарын</a:t>
            </a:r>
            <a:r>
              <a:rPr lang="en-US" sz="3200" dirty="0">
                <a:latin typeface="Arial" pitchFamily="34" charset="0"/>
                <a:cs typeface="Arial" pitchFamily="34" charset="0"/>
              </a:rPr>
              <a:t> </a:t>
            </a:r>
            <a:r>
              <a:rPr lang="en-US" sz="3200" dirty="0" err="1">
                <a:latin typeface="Arial" pitchFamily="34" charset="0"/>
                <a:cs typeface="Arial" pitchFamily="34" charset="0"/>
              </a:rPr>
              <a:t>дундаж</a:t>
            </a:r>
            <a:r>
              <a:rPr lang="en-US" sz="3200" dirty="0">
                <a:latin typeface="Arial" pitchFamily="34" charset="0"/>
                <a:cs typeface="Arial" pitchFamily="34" charset="0"/>
              </a:rPr>
              <a:t> </a:t>
            </a:r>
            <a:r>
              <a:rPr lang="en-US" sz="3200" dirty="0" err="1">
                <a:latin typeface="Arial" pitchFamily="34" charset="0"/>
                <a:cs typeface="Arial" pitchFamily="34" charset="0"/>
              </a:rPr>
              <a:t>хөдөлмөрийн</a:t>
            </a:r>
            <a:r>
              <a:rPr lang="en-US" sz="3200" dirty="0">
                <a:latin typeface="Arial" pitchFamily="34" charset="0"/>
                <a:cs typeface="Arial" pitchFamily="34" charset="0"/>
              </a:rPr>
              <a:t> </a:t>
            </a:r>
            <a:r>
              <a:rPr lang="en-US" sz="3200" dirty="0" err="1">
                <a:latin typeface="Arial" pitchFamily="34" charset="0"/>
                <a:cs typeface="Arial" pitchFamily="34" charset="0"/>
              </a:rPr>
              <a:t>хөлс</a:t>
            </a:r>
            <a:r>
              <a:rPr lang="en-US" sz="3200" dirty="0">
                <a:latin typeface="Arial" pitchFamily="34" charset="0"/>
                <a:cs typeface="Arial" pitchFamily="34" charset="0"/>
              </a:rPr>
              <a:t>, </a:t>
            </a:r>
            <a:r>
              <a:rPr lang="en-US" sz="3200" dirty="0" err="1">
                <a:latin typeface="Arial" pitchFamily="34" charset="0"/>
                <a:cs typeface="Arial" pitchFamily="34" charset="0"/>
              </a:rPr>
              <a:t>орлого</a:t>
            </a:r>
            <a:r>
              <a:rPr lang="en-US" sz="3200" dirty="0">
                <a:latin typeface="Arial" pitchFamily="34" charset="0"/>
                <a:cs typeface="Arial" pitchFamily="34" charset="0"/>
              </a:rPr>
              <a:t> </a:t>
            </a:r>
            <a:r>
              <a:rPr lang="en-US" sz="3200" dirty="0" err="1">
                <a:latin typeface="Arial" pitchFamily="34" charset="0"/>
                <a:cs typeface="Arial" pitchFamily="34" charset="0"/>
              </a:rPr>
              <a:t>нь</a:t>
            </a:r>
            <a:r>
              <a:rPr lang="en-US" sz="3200" dirty="0">
                <a:latin typeface="Arial" pitchFamily="34" charset="0"/>
                <a:cs typeface="Arial" pitchFamily="34" charset="0"/>
              </a:rPr>
              <a:t> </a:t>
            </a:r>
            <a:r>
              <a:rPr lang="mn-MN" sz="3200" dirty="0">
                <a:latin typeface="Arial" pitchFamily="34" charset="0"/>
                <a:cs typeface="Arial" pitchFamily="34" charset="0"/>
              </a:rPr>
              <a:t>600.</a:t>
            </a:r>
            <a:r>
              <a:rPr lang="en-US" sz="3200" dirty="0">
                <a:latin typeface="Arial" pitchFamily="34" charset="0"/>
                <a:cs typeface="Arial" pitchFamily="34" charset="0"/>
              </a:rPr>
              <a:t>000 </a:t>
            </a:r>
            <a:r>
              <a:rPr lang="en-US" sz="3200" dirty="0" err="1">
                <a:latin typeface="Arial" pitchFamily="34" charset="0"/>
                <a:cs typeface="Arial" pitchFamily="34" charset="0"/>
              </a:rPr>
              <a:t>төгрөг</a:t>
            </a:r>
            <a:r>
              <a:rPr lang="en-US" sz="3200" dirty="0">
                <a:latin typeface="Arial" pitchFamily="34" charset="0"/>
                <a:cs typeface="Arial" pitchFamily="34" charset="0"/>
              </a:rPr>
              <a:t> </a:t>
            </a:r>
            <a:r>
              <a:rPr lang="en-US" sz="3200" dirty="0" err="1">
                <a:latin typeface="Arial" pitchFamily="34" charset="0"/>
                <a:cs typeface="Arial" pitchFamily="34" charset="0"/>
              </a:rPr>
              <a:t>бол</a:t>
            </a:r>
            <a:r>
              <a:rPr lang="en-US" sz="3200" dirty="0">
                <a:latin typeface="Arial" pitchFamily="34" charset="0"/>
                <a:cs typeface="Arial" pitchFamily="34" charset="0"/>
              </a:rPr>
              <a:t> </a:t>
            </a:r>
            <a:r>
              <a:rPr lang="en-US" sz="3200" dirty="0" err="1">
                <a:latin typeface="Arial" pitchFamily="34" charset="0"/>
                <a:cs typeface="Arial" pitchFamily="34" charset="0"/>
              </a:rPr>
              <a:t>түүний</a:t>
            </a:r>
            <a:r>
              <a:rPr lang="en-US" sz="3200" dirty="0">
                <a:latin typeface="Arial" pitchFamily="34" charset="0"/>
                <a:cs typeface="Arial" pitchFamily="34" charset="0"/>
              </a:rPr>
              <a:t> </a:t>
            </a:r>
            <a:r>
              <a:rPr lang="en-US" sz="3200" dirty="0" err="1">
                <a:latin typeface="Arial" pitchFamily="34" charset="0"/>
                <a:cs typeface="Arial" pitchFamily="34" charset="0"/>
              </a:rPr>
              <a:t>өндөр</a:t>
            </a:r>
            <a:r>
              <a:rPr lang="en-US" sz="3200" dirty="0">
                <a:latin typeface="Arial" pitchFamily="34" charset="0"/>
                <a:cs typeface="Arial" pitchFamily="34" charset="0"/>
              </a:rPr>
              <a:t> </a:t>
            </a:r>
            <a:r>
              <a:rPr lang="en-US" sz="3200" dirty="0" err="1">
                <a:latin typeface="Arial" pitchFamily="34" charset="0"/>
                <a:cs typeface="Arial" pitchFamily="34" charset="0"/>
              </a:rPr>
              <a:t>насны</a:t>
            </a:r>
            <a:r>
              <a:rPr lang="en-US" sz="3200" dirty="0">
                <a:latin typeface="Arial" pitchFamily="34" charset="0"/>
                <a:cs typeface="Arial" pitchFamily="34" charset="0"/>
              </a:rPr>
              <a:t> </a:t>
            </a:r>
            <a:r>
              <a:rPr lang="en-US" sz="3200" dirty="0" err="1">
                <a:latin typeface="Arial" pitchFamily="34" charset="0"/>
                <a:cs typeface="Arial" pitchFamily="34" charset="0"/>
              </a:rPr>
              <a:t>тэтгэвэр</a:t>
            </a:r>
            <a:r>
              <a:rPr lang="en-US" sz="3200" dirty="0">
                <a:latin typeface="Arial" pitchFamily="34" charset="0"/>
                <a:cs typeface="Arial" pitchFamily="34" charset="0"/>
              </a:rPr>
              <a:t> </a:t>
            </a:r>
            <a:r>
              <a:rPr lang="en-US" sz="3200" dirty="0" err="1">
                <a:latin typeface="Arial" pitchFamily="34" charset="0"/>
                <a:cs typeface="Arial" pitchFamily="34" charset="0"/>
              </a:rPr>
              <a:t>дараах</a:t>
            </a:r>
            <a:r>
              <a:rPr lang="en-US" sz="3200" dirty="0">
                <a:latin typeface="Arial" pitchFamily="34" charset="0"/>
                <a:cs typeface="Arial" pitchFamily="34" charset="0"/>
              </a:rPr>
              <a:t> </a:t>
            </a:r>
            <a:r>
              <a:rPr lang="en-US" sz="3200" dirty="0" err="1">
                <a:latin typeface="Arial" pitchFamily="34" charset="0"/>
                <a:cs typeface="Arial" pitchFamily="34" charset="0"/>
              </a:rPr>
              <a:t>аргаар</a:t>
            </a:r>
            <a:r>
              <a:rPr lang="en-US" sz="3200" dirty="0">
                <a:latin typeface="Arial" pitchFamily="34" charset="0"/>
                <a:cs typeface="Arial" pitchFamily="34" charset="0"/>
              </a:rPr>
              <a:t> </a:t>
            </a:r>
            <a:r>
              <a:rPr lang="en-US" sz="3200" dirty="0" err="1">
                <a:latin typeface="Arial" pitchFamily="34" charset="0"/>
                <a:cs typeface="Arial" pitchFamily="34" charset="0"/>
              </a:rPr>
              <a:t>бодогдоно</a:t>
            </a:r>
            <a:r>
              <a:rPr lang="en-US" sz="3200" dirty="0">
                <a:latin typeface="Arial" pitchFamily="34" charset="0"/>
                <a:cs typeface="Arial" pitchFamily="34" charset="0"/>
              </a:rPr>
              <a:t>.</a:t>
            </a:r>
            <a:r>
              <a:rPr lang="mn-MN" sz="3200" dirty="0">
                <a:latin typeface="Arial" pitchFamily="34" charset="0"/>
                <a:cs typeface="Arial" pitchFamily="34" charset="0"/>
              </a:rPr>
              <a:t> </a:t>
            </a:r>
          </a:p>
          <a:p>
            <a:pPr marL="0" indent="0">
              <a:buNone/>
            </a:pPr>
            <a:r>
              <a:rPr lang="en-US" sz="3200" dirty="0">
                <a:latin typeface="Arial" pitchFamily="34" charset="0"/>
                <a:cs typeface="Arial" pitchFamily="34" charset="0"/>
              </a:rPr>
              <a:t>600.000</a:t>
            </a:r>
            <a:r>
              <a:rPr lang="mn-MN" sz="3200" dirty="0">
                <a:latin typeface="Arial" pitchFamily="34" charset="0"/>
                <a:cs typeface="Arial" pitchFamily="34" charset="0"/>
              </a:rPr>
              <a:t>*45%</a:t>
            </a:r>
            <a:r>
              <a:rPr lang="en-US" sz="3200" dirty="0">
                <a:latin typeface="Arial" pitchFamily="34" charset="0"/>
                <a:cs typeface="Arial" pitchFamily="34" charset="0"/>
              </a:rPr>
              <a:t>=270.000</a:t>
            </a:r>
            <a:r>
              <a:rPr lang="mn-MN" sz="3200" dirty="0">
                <a:latin typeface="Arial" pitchFamily="34" charset="0"/>
                <a:cs typeface="Arial" pitchFamily="34" charset="0"/>
              </a:rPr>
              <a:t> төгрөг</a:t>
            </a:r>
          </a:p>
          <a:p>
            <a:pPr marL="0" indent="0">
              <a:buNone/>
            </a:pPr>
            <a:r>
              <a:rPr lang="mn-MN" sz="3200" dirty="0">
                <a:latin typeface="Arial" pitchFamily="34" charset="0"/>
                <a:cs typeface="Arial" pitchFamily="34" charset="0"/>
              </a:rPr>
              <a:t>Илүү ажилласан жилд ногдох тэтгэвэр – 5 жил*1,5%</a:t>
            </a:r>
            <a:r>
              <a:rPr lang="en-US" sz="3200" dirty="0">
                <a:latin typeface="Arial" pitchFamily="34" charset="0"/>
                <a:cs typeface="Arial" pitchFamily="34" charset="0"/>
              </a:rPr>
              <a:t>=45.000 </a:t>
            </a:r>
            <a:r>
              <a:rPr lang="mn-MN" sz="3200" dirty="0">
                <a:latin typeface="Arial" pitchFamily="34" charset="0"/>
                <a:cs typeface="Arial" pitchFamily="34" charset="0"/>
              </a:rPr>
              <a:t>төгрөг</a:t>
            </a:r>
            <a:endParaRPr lang="en-US" sz="3200" dirty="0">
              <a:latin typeface="Arial" pitchFamily="34" charset="0"/>
              <a:cs typeface="Arial" pitchFamily="34" charset="0"/>
            </a:endParaRPr>
          </a:p>
          <a:p>
            <a:pPr marL="0" indent="0">
              <a:buNone/>
            </a:pPr>
            <a:r>
              <a:rPr lang="mn-MN" sz="3200" dirty="0">
                <a:latin typeface="Arial" pitchFamily="34" charset="0"/>
                <a:cs typeface="Arial" pitchFamily="34" charset="0"/>
              </a:rPr>
              <a:t>Нийт тэтгэврийн хэмжээ 270.000+</a:t>
            </a:r>
            <a:r>
              <a:rPr lang="en-US" sz="3200" dirty="0">
                <a:latin typeface="Arial" pitchFamily="34" charset="0"/>
                <a:cs typeface="Arial" pitchFamily="34" charset="0"/>
              </a:rPr>
              <a:t>4</a:t>
            </a:r>
            <a:r>
              <a:rPr lang="mn-MN" sz="3200" dirty="0">
                <a:latin typeface="Arial" pitchFamily="34" charset="0"/>
                <a:cs typeface="Arial" pitchFamily="34" charset="0"/>
              </a:rPr>
              <a:t>5.000</a:t>
            </a:r>
            <a:r>
              <a:rPr lang="en-US" sz="3200" dirty="0">
                <a:latin typeface="Arial" pitchFamily="34" charset="0"/>
                <a:cs typeface="Arial" pitchFamily="34" charset="0"/>
              </a:rPr>
              <a:t>=315.000 </a:t>
            </a:r>
            <a:r>
              <a:rPr lang="mn-MN" sz="3200" dirty="0">
                <a:latin typeface="Arial" pitchFamily="34" charset="0"/>
                <a:cs typeface="Arial" pitchFamily="34" charset="0"/>
              </a:rPr>
              <a:t>төгрөгийн тэтгэвэр тогтоогдоно. </a:t>
            </a:r>
            <a:endParaRPr lang="en-US" sz="3200" dirty="0">
              <a:latin typeface="Arial" pitchFamily="34" charset="0"/>
              <a:cs typeface="Arial" pitchFamily="34" charset="0"/>
            </a:endParaRPr>
          </a:p>
          <a:p>
            <a:pPr marL="0" indent="0">
              <a:buNone/>
            </a:pPr>
            <a:r>
              <a:rPr lang="en-US" sz="3200" b="1" dirty="0">
                <a:latin typeface="Arial" pitchFamily="34" charset="0"/>
                <a:cs typeface="Arial" pitchFamily="34" charset="0"/>
              </a:rPr>
              <a:t>	</a:t>
            </a:r>
            <a:r>
              <a:rPr lang="mn-MN" sz="3200" b="1" dirty="0">
                <a:latin typeface="Arial" pitchFamily="34" charset="0"/>
                <a:cs typeface="Arial" pitchFamily="34" charset="0"/>
              </a:rPr>
              <a:t>Шинэ хуулийн төслөөр Жишээ-1</a:t>
            </a:r>
            <a:endParaRPr lang="en-US" sz="3200" dirty="0">
              <a:latin typeface="Arial" pitchFamily="34" charset="0"/>
              <a:cs typeface="Arial" pitchFamily="34" charset="0"/>
            </a:endParaRPr>
          </a:p>
          <a:p>
            <a:pPr marL="0" indent="0">
              <a:buNone/>
            </a:pPr>
            <a:r>
              <a:rPr lang="en-US" sz="3200" dirty="0">
                <a:latin typeface="Arial" pitchFamily="34" charset="0"/>
                <a:cs typeface="Arial" pitchFamily="34" charset="0"/>
              </a:rPr>
              <a:t>600.000</a:t>
            </a:r>
            <a:r>
              <a:rPr lang="mn-MN" sz="3200" dirty="0">
                <a:latin typeface="Arial" pitchFamily="34" charset="0"/>
                <a:cs typeface="Arial" pitchFamily="34" charset="0"/>
              </a:rPr>
              <a:t>*</a:t>
            </a:r>
            <a:r>
              <a:rPr lang="en-US" sz="3200" dirty="0">
                <a:latin typeface="Arial" pitchFamily="34" charset="0"/>
                <a:cs typeface="Arial" pitchFamily="34" charset="0"/>
              </a:rPr>
              <a:t>82.5</a:t>
            </a:r>
            <a:r>
              <a:rPr lang="mn-MN" sz="3200" dirty="0">
                <a:latin typeface="Arial" pitchFamily="34" charset="0"/>
                <a:cs typeface="Arial" pitchFamily="34" charset="0"/>
              </a:rPr>
              <a:t>%</a:t>
            </a:r>
            <a:r>
              <a:rPr lang="en-US" sz="3200" dirty="0">
                <a:latin typeface="Arial" pitchFamily="34" charset="0"/>
                <a:cs typeface="Arial" pitchFamily="34" charset="0"/>
              </a:rPr>
              <a:t>=495.000</a:t>
            </a:r>
            <a:r>
              <a:rPr lang="mn-MN" sz="3200" dirty="0">
                <a:latin typeface="Arial" pitchFamily="34" charset="0"/>
                <a:cs typeface="Arial" pitchFamily="34" charset="0"/>
              </a:rPr>
              <a:t> төгрөг</a:t>
            </a:r>
            <a:endParaRPr lang="en-US" sz="3200" dirty="0">
              <a:latin typeface="Arial" pitchFamily="34" charset="0"/>
              <a:cs typeface="Arial" pitchFamily="34" charset="0"/>
            </a:endParaRPr>
          </a:p>
          <a:p>
            <a:pPr marL="0" indent="0">
              <a:buNone/>
            </a:pPr>
            <a:r>
              <a:rPr lang="mn-MN" sz="3200" dirty="0">
                <a:latin typeface="Arial" pitchFamily="34" charset="0"/>
                <a:cs typeface="Arial" pitchFamily="34" charset="0"/>
              </a:rPr>
              <a:t>Одоогийн хуулиас </a:t>
            </a:r>
            <a:r>
              <a:rPr lang="en-US" sz="3200" dirty="0">
                <a:latin typeface="Arial" pitchFamily="34" charset="0"/>
                <a:cs typeface="Arial" pitchFamily="34" charset="0"/>
              </a:rPr>
              <a:t>180.000 </a:t>
            </a:r>
            <a:r>
              <a:rPr lang="mn-MN" sz="3200" dirty="0">
                <a:latin typeface="Arial" pitchFamily="34" charset="0"/>
                <a:cs typeface="Arial" pitchFamily="34" charset="0"/>
              </a:rPr>
              <a:t>төгрөгөөр нэмэгдсэн байна.</a:t>
            </a:r>
            <a:endParaRPr lang="en-US" sz="3200" dirty="0">
              <a:latin typeface="Arial" pitchFamily="34" charset="0"/>
              <a:cs typeface="Arial" pitchFamily="34" charset="0"/>
            </a:endParaRPr>
          </a:p>
          <a:p>
            <a:pPr marL="0" indent="0">
              <a:buNone/>
            </a:pPr>
            <a:r>
              <a:rPr lang="en-US" sz="3200" b="1" dirty="0">
                <a:latin typeface="Arial" panose="020B0604020202020204" pitchFamily="34" charset="0"/>
                <a:cs typeface="Arial" panose="020B0604020202020204" pitchFamily="34" charset="0"/>
              </a:rPr>
              <a:t>	</a:t>
            </a:r>
            <a:r>
              <a:rPr lang="mn-MN" sz="3200" b="1" dirty="0">
                <a:latin typeface="Arial" panose="020B0604020202020204" pitchFamily="34" charset="0"/>
                <a:cs typeface="Arial" panose="020B0604020202020204" pitchFamily="34" charset="0"/>
              </a:rPr>
              <a:t>МҮЭ-ийн холбооноос оруулж байгаа саналаар</a:t>
            </a:r>
          </a:p>
          <a:p>
            <a:pPr marL="0" indent="0">
              <a:buNone/>
            </a:pPr>
            <a:r>
              <a:rPr lang="en-US" sz="3200" dirty="0">
                <a:latin typeface="Arial" pitchFamily="34" charset="0"/>
                <a:cs typeface="Arial" pitchFamily="34" charset="0"/>
              </a:rPr>
              <a:t>600.000</a:t>
            </a:r>
            <a:r>
              <a:rPr lang="mn-MN" sz="3200" dirty="0">
                <a:latin typeface="Arial" pitchFamily="34" charset="0"/>
                <a:cs typeface="Arial" pitchFamily="34" charset="0"/>
              </a:rPr>
              <a:t>*</a:t>
            </a:r>
            <a:r>
              <a:rPr lang="en-US" sz="3200" dirty="0">
                <a:latin typeface="Arial" pitchFamily="34" charset="0"/>
                <a:cs typeface="Arial" pitchFamily="34" charset="0"/>
              </a:rPr>
              <a:t>97.5</a:t>
            </a:r>
            <a:r>
              <a:rPr lang="mn-MN" sz="3200" dirty="0">
                <a:latin typeface="Arial" pitchFamily="34" charset="0"/>
                <a:cs typeface="Arial" pitchFamily="34" charset="0"/>
              </a:rPr>
              <a:t>%</a:t>
            </a:r>
            <a:r>
              <a:rPr lang="en-US" sz="3200" dirty="0">
                <a:latin typeface="Arial" pitchFamily="34" charset="0"/>
                <a:cs typeface="Arial" pitchFamily="34" charset="0"/>
              </a:rPr>
              <a:t>=585.000</a:t>
            </a:r>
            <a:r>
              <a:rPr lang="mn-MN" sz="3200" dirty="0">
                <a:latin typeface="Arial" pitchFamily="34" charset="0"/>
                <a:cs typeface="Arial" pitchFamily="34" charset="0"/>
              </a:rPr>
              <a:t> төгрөг</a:t>
            </a:r>
            <a:endParaRPr lang="en-US" sz="3200" dirty="0">
              <a:latin typeface="Arial" pitchFamily="34" charset="0"/>
              <a:cs typeface="Arial" pitchFamily="34" charset="0"/>
            </a:endParaRPr>
          </a:p>
          <a:p>
            <a:pPr marL="0" indent="0">
              <a:buNone/>
            </a:pPr>
            <a:r>
              <a:rPr lang="mn-MN" sz="3200" dirty="0">
                <a:latin typeface="Arial" pitchFamily="34" charset="0"/>
                <a:cs typeface="Arial" pitchFamily="34" charset="0"/>
              </a:rPr>
              <a:t>Одоогийн хуулиас </a:t>
            </a:r>
            <a:r>
              <a:rPr lang="en-US" sz="3200" dirty="0">
                <a:latin typeface="Arial" pitchFamily="34" charset="0"/>
                <a:cs typeface="Arial" pitchFamily="34" charset="0"/>
              </a:rPr>
              <a:t>270.000 </a:t>
            </a:r>
            <a:r>
              <a:rPr lang="mn-MN" sz="3200" dirty="0">
                <a:latin typeface="Arial" pitchFamily="34" charset="0"/>
                <a:cs typeface="Arial" pitchFamily="34" charset="0"/>
              </a:rPr>
              <a:t>төгрөгөөр, Шинэ хуулиас 90.000 төгрөгөөр нэмэгдсэн</a:t>
            </a:r>
            <a:endParaRPr lang="en-US" sz="3200" dirty="0">
              <a:latin typeface="Arial" pitchFamily="34" charset="0"/>
              <a:cs typeface="Arial" pitchFamily="34" charset="0"/>
            </a:endParaRPr>
          </a:p>
          <a:p>
            <a:pPr marL="0" indent="0">
              <a:buNone/>
            </a:pPr>
            <a:r>
              <a:rPr lang="mn-MN" sz="3200" dirty="0">
                <a:latin typeface="Arial" pitchFamily="34" charset="0"/>
                <a:cs typeface="Arial" pitchFamily="34" charset="0"/>
              </a:rPr>
              <a:t> </a:t>
            </a:r>
            <a:endParaRPr lang="en-US" sz="3200" dirty="0">
              <a:latin typeface="Arial" pitchFamily="34" charset="0"/>
              <a:cs typeface="Arial" pitchFamily="34" charset="0"/>
            </a:endParaRPr>
          </a:p>
          <a:p>
            <a:endParaRPr lang="x-none" dirty="0"/>
          </a:p>
        </p:txBody>
      </p:sp>
    </p:spTree>
    <p:extLst>
      <p:ext uri="{BB962C8B-B14F-4D97-AF65-F5344CB8AC3E}">
        <p14:creationId xmlns:p14="http://schemas.microsoft.com/office/powerpoint/2010/main" val="135559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9F3FC65-B74C-A71E-F20B-4E8C0D62A863}"/>
              </a:ext>
            </a:extLst>
          </p:cNvPr>
          <p:cNvSpPr>
            <a:spLocks noGrp="1"/>
          </p:cNvSpPr>
          <p:nvPr>
            <p:ph type="sldNum" sz="quarter" idx="12"/>
          </p:nvPr>
        </p:nvSpPr>
        <p:spPr/>
        <p:txBody>
          <a:bodyPr/>
          <a:lstStyle/>
          <a:p>
            <a:fld id="{36EA82D7-635C-4025-8B97-F8031B1494D4}" type="slidenum">
              <a:rPr lang="en-US" smtClean="0"/>
              <a:t>31</a:t>
            </a:fld>
            <a:endParaRPr lang="en-US"/>
          </a:p>
        </p:txBody>
      </p:sp>
      <p:sp>
        <p:nvSpPr>
          <p:cNvPr id="4" name="Content Placeholder 3">
            <a:extLst>
              <a:ext uri="{FF2B5EF4-FFF2-40B4-BE49-F238E27FC236}">
                <a16:creationId xmlns:a16="http://schemas.microsoft.com/office/drawing/2014/main" xmlns="" id="{392EEAD1-032A-6CF1-CE28-30218AD3BECE}"/>
              </a:ext>
            </a:extLst>
          </p:cNvPr>
          <p:cNvSpPr>
            <a:spLocks noGrp="1"/>
          </p:cNvSpPr>
          <p:nvPr>
            <p:ph sz="quarter" idx="1"/>
          </p:nvPr>
        </p:nvSpPr>
        <p:spPr/>
        <p:txBody>
          <a:bodyPr/>
          <a:lstStyle/>
          <a:p>
            <a:r>
              <a:rPr lang="mn-MN" sz="2000" b="1" dirty="0">
                <a:latin typeface="Arial" panose="020B0604020202020204" pitchFamily="34" charset="0"/>
                <a:cs typeface="Arial" panose="020B0604020202020204" pitchFamily="34" charset="0"/>
              </a:rPr>
              <a:t>ТАВДУГААР БҮЛЭГ ТЭЖЭЭГЧЭЭ АЛДСАНЫ ТЭТГЭВЭР</a:t>
            </a:r>
            <a:endParaRPr lang="x-none" sz="2000" b="1" dirty="0">
              <a:latin typeface="Arial" panose="020B0604020202020204" pitchFamily="34" charset="0"/>
              <a:cs typeface="Arial" panose="020B0604020202020204" pitchFamily="34" charset="0"/>
            </a:endParaRPr>
          </a:p>
          <a:p>
            <a:r>
              <a:rPr lang="mn-MN" sz="2000" b="1" dirty="0">
                <a:latin typeface="Arial" panose="020B0604020202020204" pitchFamily="34" charset="0"/>
                <a:cs typeface="Arial" panose="020B0604020202020204" pitchFamily="34" charset="0"/>
              </a:rPr>
              <a:t>16 дугаар зүйл.Тэжээгчээ алдсаны тэтгэврийн хэмжээ</a:t>
            </a:r>
            <a:endParaRPr lang="x-none" sz="2000" b="1" dirty="0">
              <a:latin typeface="Arial" panose="020B0604020202020204" pitchFamily="34" charset="0"/>
              <a:cs typeface="Arial" panose="020B0604020202020204" pitchFamily="34" charset="0"/>
            </a:endParaRPr>
          </a:p>
          <a:p>
            <a:r>
              <a:rPr lang="mn-MN" sz="2000" dirty="0">
                <a:latin typeface="Arial" panose="020B0604020202020204" pitchFamily="34" charset="0"/>
                <a:cs typeface="Arial" panose="020B0604020202020204" pitchFamily="34" charset="0"/>
              </a:rPr>
              <a:t>Тэжээгчээ алдсаны тэтгэврийг нас барсан даатгуулагчийн авч байсан хөдөлмөрийн хөлсний энэ хуулийн 7.1.1-д заасны дагуу тооцсон тэтгэврийн хэмжээнээс нас барсан даатгуулагчийн асрамжид байсан энэ хуулийн 15.1-д заасан гэр бүлийн гишүүний тооноос хамааруулан доор дурдсан хувь хэмжээгээр бодож тоо</a:t>
            </a:r>
            <a:r>
              <a:rPr lang="mn-MN" sz="2000" dirty="0"/>
              <a:t>цно:</a:t>
            </a:r>
            <a:endParaRPr lang="x-none" sz="2000" dirty="0"/>
          </a:p>
          <a:p>
            <a:endParaRPr lang="x-none" dirty="0"/>
          </a:p>
        </p:txBody>
      </p:sp>
      <p:graphicFrame>
        <p:nvGraphicFramePr>
          <p:cNvPr id="5" name="Table 4">
            <a:extLst>
              <a:ext uri="{FF2B5EF4-FFF2-40B4-BE49-F238E27FC236}">
                <a16:creationId xmlns:a16="http://schemas.microsoft.com/office/drawing/2014/main" xmlns="" id="{49C7E45C-21FA-3750-85F1-15CE1AAE2DBB}"/>
              </a:ext>
            </a:extLst>
          </p:cNvPr>
          <p:cNvGraphicFramePr>
            <a:graphicFrameLocks noGrp="1"/>
          </p:cNvGraphicFramePr>
          <p:nvPr>
            <p:extLst>
              <p:ext uri="{D42A27DB-BD31-4B8C-83A1-F6EECF244321}">
                <p14:modId xmlns:p14="http://schemas.microsoft.com/office/powerpoint/2010/main" val="4026651655"/>
              </p:ext>
            </p:extLst>
          </p:nvPr>
        </p:nvGraphicFramePr>
        <p:xfrm>
          <a:off x="2004646" y="3633469"/>
          <a:ext cx="7789985" cy="2647484"/>
        </p:xfrm>
        <a:graphic>
          <a:graphicData uri="http://schemas.openxmlformats.org/drawingml/2006/table">
            <a:tbl>
              <a:tblPr firstRow="1" firstCol="1" bandRow="1">
                <a:tableStyleId>{5C22544A-7EE6-4342-B048-85BDC9FD1C3A}</a:tableStyleId>
              </a:tblPr>
              <a:tblGrid>
                <a:gridCol w="2319565">
                  <a:extLst>
                    <a:ext uri="{9D8B030D-6E8A-4147-A177-3AD203B41FA5}">
                      <a16:colId xmlns:a16="http://schemas.microsoft.com/office/drawing/2014/main" xmlns="" val="2809539648"/>
                    </a:ext>
                  </a:extLst>
                </a:gridCol>
                <a:gridCol w="2735210">
                  <a:extLst>
                    <a:ext uri="{9D8B030D-6E8A-4147-A177-3AD203B41FA5}">
                      <a16:colId xmlns:a16="http://schemas.microsoft.com/office/drawing/2014/main" xmlns="" val="1419250616"/>
                    </a:ext>
                  </a:extLst>
                </a:gridCol>
                <a:gridCol w="2735210">
                  <a:extLst>
                    <a:ext uri="{9D8B030D-6E8A-4147-A177-3AD203B41FA5}">
                      <a16:colId xmlns:a16="http://schemas.microsoft.com/office/drawing/2014/main" xmlns="" val="821135787"/>
                    </a:ext>
                  </a:extLst>
                </a:gridCol>
              </a:tblGrid>
              <a:tr h="0">
                <a:tc>
                  <a:txBody>
                    <a:bodyPr/>
                    <a:lstStyle/>
                    <a:p>
                      <a:pPr algn="ctr">
                        <a:lnSpc>
                          <a:spcPts val="1050"/>
                        </a:lnSpc>
                        <a:spcAft>
                          <a:spcPts val="600"/>
                        </a:spcAft>
                      </a:pPr>
                      <a:endParaRPr lang="mn-MN" sz="1800" spc="0" dirty="0">
                        <a:solidFill>
                          <a:schemeClr val="tx1"/>
                        </a:solidFill>
                        <a:effectLst/>
                        <a:latin typeface="Arial" panose="020B0604020202020204" pitchFamily="34" charset="0"/>
                        <a:cs typeface="Arial" panose="020B0604020202020204" pitchFamily="34" charset="0"/>
                      </a:endParaRPr>
                    </a:p>
                    <a:p>
                      <a:pPr algn="ctr">
                        <a:lnSpc>
                          <a:spcPts val="1050"/>
                        </a:lnSpc>
                        <a:spcAft>
                          <a:spcPts val="600"/>
                        </a:spcAft>
                      </a:pPr>
                      <a:r>
                        <a:rPr lang="mn-MN" sz="1800" spc="0" dirty="0">
                          <a:solidFill>
                            <a:schemeClr val="tx1"/>
                          </a:solidFill>
                          <a:effectLst/>
                          <a:latin typeface="Arial" panose="020B0604020202020204" pitchFamily="34" charset="0"/>
                          <a:cs typeface="Arial" panose="020B0604020202020204" pitchFamily="34" charset="0"/>
                        </a:rPr>
                        <a:t>Гэр бүлийн</a:t>
                      </a:r>
                    </a:p>
                  </a:txBody>
                  <a:tcPr marL="6350" marR="6350" marT="0" marB="0">
                    <a:solidFill>
                      <a:schemeClr val="bg2"/>
                    </a:solidFill>
                  </a:tcPr>
                </a:tc>
                <a:tc>
                  <a:txBody>
                    <a:bodyPr/>
                    <a:lstStyle/>
                    <a:p>
                      <a:pPr algn="ctr">
                        <a:lnSpc>
                          <a:spcPts val="1050"/>
                        </a:lnSpc>
                        <a:spcAft>
                          <a:spcPts val="600"/>
                        </a:spcAft>
                      </a:pPr>
                      <a:endParaRPr lang="mn-MN" sz="1800" spc="0" dirty="0">
                        <a:solidFill>
                          <a:schemeClr val="tx1"/>
                        </a:solidFill>
                        <a:effectLst/>
                        <a:latin typeface="Arial" panose="020B0604020202020204" pitchFamily="34" charset="0"/>
                        <a:cs typeface="Arial" panose="020B0604020202020204" pitchFamily="34" charset="0"/>
                      </a:endParaRPr>
                    </a:p>
                    <a:p>
                      <a:pPr algn="ctr">
                        <a:lnSpc>
                          <a:spcPts val="1050"/>
                        </a:lnSpc>
                        <a:spcAft>
                          <a:spcPts val="600"/>
                        </a:spcAft>
                      </a:pPr>
                      <a:r>
                        <a:rPr lang="mn-MN" sz="1800" spc="0" dirty="0">
                          <a:solidFill>
                            <a:schemeClr val="tx1"/>
                          </a:solidFill>
                          <a:effectLst/>
                          <a:latin typeface="Arial" panose="020B0604020202020204" pitchFamily="34" charset="0"/>
                          <a:cs typeface="Arial" panose="020B0604020202020204" pitchFamily="34" charset="0"/>
                        </a:rPr>
                        <a:t>Тэтгэвэр бодох</a:t>
                      </a:r>
                      <a:endParaRPr lang="x-none"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tc>
                  <a:txBody>
                    <a:bodyPr/>
                    <a:lstStyle/>
                    <a:p>
                      <a:pPr algn="ctr">
                        <a:lnSpc>
                          <a:spcPts val="1050"/>
                        </a:lnSpc>
                        <a:spcAft>
                          <a:spcPts val="600"/>
                        </a:spcAft>
                      </a:pPr>
                      <a:endParaRPr lang="mn-MN"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algn="ctr">
                        <a:lnSpc>
                          <a:spcPts val="1050"/>
                        </a:lnSpc>
                        <a:spcAft>
                          <a:spcPts val="600"/>
                        </a:spcAft>
                      </a:pPr>
                      <a:r>
                        <a:rPr lang="mn-MN" sz="1800" dirty="0">
                          <a:solidFill>
                            <a:schemeClr val="tx1"/>
                          </a:solidFill>
                          <a:effectLst/>
                          <a:latin typeface="Arial" panose="020B0604020202020204" pitchFamily="34" charset="0"/>
                          <a:ea typeface="Arial" panose="020B0604020202020204" pitchFamily="34" charset="0"/>
                          <a:cs typeface="Arial" panose="020B0604020202020204" pitchFamily="34" charset="0"/>
                        </a:rPr>
                        <a:t>МҮЭ-ийн холбооны санал</a:t>
                      </a:r>
                      <a:endParaRPr lang="x-none"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extLst>
                  <a:ext uri="{0D108BD9-81ED-4DB2-BD59-A6C34878D82A}">
                    <a16:rowId xmlns:a16="http://schemas.microsoft.com/office/drawing/2014/main" xmlns="" val="3860995730"/>
                  </a:ext>
                </a:extLst>
              </a:tr>
              <a:tr h="495544">
                <a:tc>
                  <a:txBody>
                    <a:bodyPr/>
                    <a:lstStyle/>
                    <a:p>
                      <a:pPr algn="ctr">
                        <a:lnSpc>
                          <a:spcPts val="1050"/>
                        </a:lnSpc>
                        <a:spcAft>
                          <a:spcPts val="600"/>
                        </a:spcAft>
                      </a:pPr>
                      <a:endParaRPr lang="mn-MN" sz="1800" spc="0" dirty="0">
                        <a:solidFill>
                          <a:schemeClr val="tx1"/>
                        </a:solidFill>
                        <a:effectLst/>
                        <a:latin typeface="Arial" panose="020B0604020202020204" pitchFamily="34" charset="0"/>
                        <a:cs typeface="Arial" panose="020B0604020202020204" pitchFamily="34" charset="0"/>
                      </a:endParaRPr>
                    </a:p>
                    <a:p>
                      <a:pPr algn="ctr">
                        <a:lnSpc>
                          <a:spcPts val="1050"/>
                        </a:lnSpc>
                        <a:spcAft>
                          <a:spcPts val="600"/>
                        </a:spcAft>
                      </a:pPr>
                      <a:r>
                        <a:rPr lang="mn-MN" sz="1800" spc="0" dirty="0">
                          <a:solidFill>
                            <a:schemeClr val="tx1"/>
                          </a:solidFill>
                          <a:effectLst/>
                          <a:latin typeface="Arial" panose="020B0604020202020204" pitchFamily="34" charset="0"/>
                          <a:cs typeface="Arial" panose="020B0604020202020204" pitchFamily="34" charset="0"/>
                        </a:rPr>
                        <a:t>гишүүний тоо</a:t>
                      </a:r>
                      <a:endParaRPr lang="x-none"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tc>
                  <a:txBody>
                    <a:bodyPr/>
                    <a:lstStyle/>
                    <a:p>
                      <a:pPr algn="ctr">
                        <a:lnSpc>
                          <a:spcPts val="1050"/>
                        </a:lnSpc>
                        <a:spcAft>
                          <a:spcPts val="600"/>
                        </a:spcAft>
                      </a:pPr>
                      <a:endParaRPr lang="mn-MN" sz="1800" spc="0" dirty="0">
                        <a:effectLst/>
                        <a:latin typeface="Arial" panose="020B0604020202020204" pitchFamily="34" charset="0"/>
                        <a:cs typeface="Arial" panose="020B0604020202020204" pitchFamily="34" charset="0"/>
                      </a:endParaRPr>
                    </a:p>
                    <a:p>
                      <a:pPr algn="ctr">
                        <a:lnSpc>
                          <a:spcPts val="1050"/>
                        </a:lnSpc>
                        <a:spcAft>
                          <a:spcPts val="600"/>
                        </a:spcAft>
                      </a:pPr>
                      <a:r>
                        <a:rPr lang="mn-MN" sz="1800" spc="0" dirty="0">
                          <a:effectLst/>
                          <a:latin typeface="Arial" panose="020B0604020202020204" pitchFamily="34" charset="0"/>
                          <a:cs typeface="Arial" panose="020B0604020202020204" pitchFamily="34" charset="0"/>
                        </a:rPr>
                        <a:t>хувь хэмжээ</a:t>
                      </a:r>
                      <a:endParaRPr lang="x-none" sz="1800" dirty="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tc>
                  <a:txBody>
                    <a:bodyPr/>
                    <a:lstStyle/>
                    <a:p>
                      <a:pPr algn="ctr">
                        <a:lnSpc>
                          <a:spcPts val="1050"/>
                        </a:lnSpc>
                        <a:spcAft>
                          <a:spcPts val="600"/>
                        </a:spcAft>
                      </a:pPr>
                      <a:endParaRPr lang="mn-MN" sz="1800" dirty="0">
                        <a:effectLst/>
                        <a:latin typeface="Arial" panose="020B0604020202020204" pitchFamily="34" charset="0"/>
                        <a:ea typeface="Arial" panose="020B0604020202020204" pitchFamily="34" charset="0"/>
                        <a:cs typeface="Arial" panose="020B0604020202020204" pitchFamily="34" charset="0"/>
                      </a:endParaRPr>
                    </a:p>
                    <a:p>
                      <a:pPr algn="ctr">
                        <a:lnSpc>
                          <a:spcPts val="1050"/>
                        </a:lnSpc>
                        <a:spcAft>
                          <a:spcPts val="600"/>
                        </a:spcAft>
                      </a:pPr>
                      <a:r>
                        <a:rPr lang="mn-MN" sz="1800" dirty="0">
                          <a:effectLst/>
                          <a:latin typeface="Arial" panose="020B0604020202020204" pitchFamily="34" charset="0"/>
                          <a:ea typeface="Arial" panose="020B0604020202020204" pitchFamily="34" charset="0"/>
                          <a:cs typeface="Arial" panose="020B0604020202020204" pitchFamily="34" charset="0"/>
                        </a:rPr>
                        <a:t>Хувь хэмжээ</a:t>
                      </a:r>
                    </a:p>
                  </a:txBody>
                  <a:tcPr marL="6350" marR="6350" marT="0" marB="0">
                    <a:solidFill>
                      <a:schemeClr val="bg2"/>
                    </a:solidFill>
                  </a:tcPr>
                </a:tc>
                <a:extLst>
                  <a:ext uri="{0D108BD9-81ED-4DB2-BD59-A6C34878D82A}">
                    <a16:rowId xmlns:a16="http://schemas.microsoft.com/office/drawing/2014/main" xmlns="" val="4208337425"/>
                  </a:ext>
                </a:extLst>
              </a:tr>
              <a:tr h="546185">
                <a:tc>
                  <a:txBody>
                    <a:bodyPr/>
                    <a:lstStyle/>
                    <a:p>
                      <a:pPr algn="ctr">
                        <a:lnSpc>
                          <a:spcPts val="1050"/>
                        </a:lnSpc>
                        <a:spcAft>
                          <a:spcPts val="600"/>
                        </a:spcAft>
                      </a:pPr>
                      <a:endParaRPr lang="mn-MN" sz="1800" spc="0" dirty="0">
                        <a:solidFill>
                          <a:schemeClr val="tx1"/>
                        </a:solidFill>
                        <a:effectLst/>
                        <a:latin typeface="Arial" panose="020B0604020202020204" pitchFamily="34" charset="0"/>
                        <a:cs typeface="Arial" panose="020B0604020202020204" pitchFamily="34" charset="0"/>
                      </a:endParaRPr>
                    </a:p>
                    <a:p>
                      <a:pPr algn="ctr">
                        <a:lnSpc>
                          <a:spcPts val="1050"/>
                        </a:lnSpc>
                        <a:spcAft>
                          <a:spcPts val="600"/>
                        </a:spcAft>
                      </a:pPr>
                      <a:r>
                        <a:rPr lang="mn-MN" sz="1800" spc="0" dirty="0">
                          <a:solidFill>
                            <a:schemeClr val="tx1"/>
                          </a:solidFill>
                          <a:effectLst/>
                          <a:latin typeface="Arial" panose="020B0604020202020204" pitchFamily="34" charset="0"/>
                          <a:cs typeface="Arial" panose="020B0604020202020204" pitchFamily="34" charset="0"/>
                        </a:rPr>
                        <a:t>З ба түүнээс дээш</a:t>
                      </a:r>
                      <a:endParaRPr lang="x-none"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tc>
                  <a:txBody>
                    <a:bodyPr/>
                    <a:lstStyle/>
                    <a:p>
                      <a:pPr algn="ctr">
                        <a:lnSpc>
                          <a:spcPts val="1050"/>
                        </a:lnSpc>
                        <a:spcAft>
                          <a:spcPts val="600"/>
                        </a:spcAft>
                      </a:pPr>
                      <a:endParaRPr lang="mn-MN" sz="1800" spc="0" dirty="0">
                        <a:effectLst/>
                        <a:latin typeface="Arial" panose="020B0604020202020204" pitchFamily="34" charset="0"/>
                        <a:cs typeface="Arial" panose="020B0604020202020204" pitchFamily="34" charset="0"/>
                      </a:endParaRPr>
                    </a:p>
                    <a:p>
                      <a:pPr algn="ctr">
                        <a:lnSpc>
                          <a:spcPts val="1050"/>
                        </a:lnSpc>
                        <a:spcAft>
                          <a:spcPts val="600"/>
                        </a:spcAft>
                      </a:pPr>
                      <a:r>
                        <a:rPr lang="mn-MN" sz="1800" spc="0" dirty="0">
                          <a:effectLst/>
                          <a:latin typeface="Arial" panose="020B0604020202020204" pitchFamily="34" charset="0"/>
                          <a:cs typeface="Arial" panose="020B0604020202020204" pitchFamily="34" charset="0"/>
                        </a:rPr>
                        <a:t>100</a:t>
                      </a:r>
                      <a:endParaRPr lang="x-none" sz="1800" dirty="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tc>
                  <a:txBody>
                    <a:bodyPr/>
                    <a:lstStyle/>
                    <a:p>
                      <a:pPr algn="ctr">
                        <a:lnSpc>
                          <a:spcPts val="1050"/>
                        </a:lnSpc>
                        <a:spcAft>
                          <a:spcPts val="600"/>
                        </a:spcAft>
                      </a:pPr>
                      <a:endParaRPr lang="mn-MN" sz="1800" dirty="0">
                        <a:effectLst/>
                        <a:latin typeface="Arial" panose="020B0604020202020204" pitchFamily="34" charset="0"/>
                        <a:ea typeface="Arial" panose="020B0604020202020204" pitchFamily="34" charset="0"/>
                        <a:cs typeface="Arial" panose="020B0604020202020204" pitchFamily="34" charset="0"/>
                      </a:endParaRPr>
                    </a:p>
                    <a:p>
                      <a:pPr algn="ctr">
                        <a:lnSpc>
                          <a:spcPts val="1050"/>
                        </a:lnSpc>
                        <a:spcAft>
                          <a:spcPts val="600"/>
                        </a:spcAft>
                      </a:pPr>
                      <a:r>
                        <a:rPr lang="mn-MN" sz="1800" dirty="0">
                          <a:effectLst/>
                          <a:latin typeface="Arial" panose="020B0604020202020204" pitchFamily="34" charset="0"/>
                          <a:ea typeface="Arial" panose="020B0604020202020204" pitchFamily="34" charset="0"/>
                          <a:cs typeface="Arial" panose="020B0604020202020204" pitchFamily="34" charset="0"/>
                        </a:rPr>
                        <a:t>100</a:t>
                      </a:r>
                      <a:endParaRPr lang="x-none" sz="1800" dirty="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extLst>
                  <a:ext uri="{0D108BD9-81ED-4DB2-BD59-A6C34878D82A}">
                    <a16:rowId xmlns:a16="http://schemas.microsoft.com/office/drawing/2014/main" xmlns="" val="1814344641"/>
                  </a:ext>
                </a:extLst>
              </a:tr>
              <a:tr h="546185">
                <a:tc>
                  <a:txBody>
                    <a:bodyPr/>
                    <a:lstStyle/>
                    <a:p>
                      <a:pPr algn="ctr">
                        <a:lnSpc>
                          <a:spcPts val="1050"/>
                        </a:lnSpc>
                        <a:spcAft>
                          <a:spcPts val="600"/>
                        </a:spcAft>
                      </a:pPr>
                      <a:endParaRPr lang="mn-MN" sz="1800" spc="0" dirty="0">
                        <a:solidFill>
                          <a:schemeClr val="tx1"/>
                        </a:solidFill>
                        <a:effectLst/>
                        <a:latin typeface="Arial" panose="020B0604020202020204" pitchFamily="34" charset="0"/>
                        <a:cs typeface="Arial" panose="020B0604020202020204" pitchFamily="34" charset="0"/>
                      </a:endParaRPr>
                    </a:p>
                    <a:p>
                      <a:pPr algn="ctr">
                        <a:lnSpc>
                          <a:spcPts val="1050"/>
                        </a:lnSpc>
                        <a:spcAft>
                          <a:spcPts val="600"/>
                        </a:spcAft>
                      </a:pPr>
                      <a:r>
                        <a:rPr lang="mn-MN" sz="1800" spc="0" dirty="0">
                          <a:solidFill>
                            <a:schemeClr val="tx1"/>
                          </a:solidFill>
                          <a:effectLst/>
                          <a:latin typeface="Arial" panose="020B0604020202020204" pitchFamily="34" charset="0"/>
                          <a:cs typeface="Arial" panose="020B0604020202020204" pitchFamily="34" charset="0"/>
                        </a:rPr>
                        <a:t>2</a:t>
                      </a:r>
                      <a:endParaRPr lang="x-none"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tc>
                  <a:txBody>
                    <a:bodyPr/>
                    <a:lstStyle/>
                    <a:p>
                      <a:pPr algn="ctr">
                        <a:lnSpc>
                          <a:spcPts val="1050"/>
                        </a:lnSpc>
                        <a:spcAft>
                          <a:spcPts val="600"/>
                        </a:spcAft>
                      </a:pPr>
                      <a:endParaRPr lang="mn-MN" sz="1800" spc="0" dirty="0">
                        <a:effectLst/>
                        <a:latin typeface="Arial" panose="020B0604020202020204" pitchFamily="34" charset="0"/>
                        <a:cs typeface="Arial" panose="020B0604020202020204" pitchFamily="34" charset="0"/>
                      </a:endParaRPr>
                    </a:p>
                    <a:p>
                      <a:pPr algn="ctr">
                        <a:lnSpc>
                          <a:spcPts val="1050"/>
                        </a:lnSpc>
                        <a:spcAft>
                          <a:spcPts val="600"/>
                        </a:spcAft>
                      </a:pPr>
                      <a:r>
                        <a:rPr lang="mn-MN" sz="1800" spc="0" dirty="0">
                          <a:effectLst/>
                          <a:latin typeface="Arial" panose="020B0604020202020204" pitchFamily="34" charset="0"/>
                          <a:cs typeface="Arial" panose="020B0604020202020204" pitchFamily="34" charset="0"/>
                        </a:rPr>
                        <a:t>75</a:t>
                      </a:r>
                      <a:endParaRPr lang="x-none" sz="1800" dirty="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tc>
                  <a:txBody>
                    <a:bodyPr/>
                    <a:lstStyle/>
                    <a:p>
                      <a:pPr algn="ctr">
                        <a:lnSpc>
                          <a:spcPts val="1050"/>
                        </a:lnSpc>
                        <a:spcAft>
                          <a:spcPts val="600"/>
                        </a:spcAft>
                      </a:pPr>
                      <a:endParaRPr lang="mn-MN" sz="1800" dirty="0">
                        <a:effectLst/>
                        <a:latin typeface="Arial" panose="020B0604020202020204" pitchFamily="34" charset="0"/>
                        <a:ea typeface="Arial" panose="020B0604020202020204" pitchFamily="34" charset="0"/>
                        <a:cs typeface="Arial" panose="020B0604020202020204" pitchFamily="34" charset="0"/>
                      </a:endParaRPr>
                    </a:p>
                    <a:p>
                      <a:pPr algn="ctr">
                        <a:lnSpc>
                          <a:spcPts val="1050"/>
                        </a:lnSpc>
                        <a:spcAft>
                          <a:spcPts val="600"/>
                        </a:spcAft>
                      </a:pPr>
                      <a:r>
                        <a:rPr lang="mn-MN" sz="1800" dirty="0">
                          <a:effectLst/>
                          <a:latin typeface="Arial" panose="020B0604020202020204" pitchFamily="34" charset="0"/>
                          <a:ea typeface="Arial" panose="020B0604020202020204" pitchFamily="34" charset="0"/>
                          <a:cs typeface="Arial" panose="020B0604020202020204" pitchFamily="34" charset="0"/>
                        </a:rPr>
                        <a:t>90</a:t>
                      </a:r>
                      <a:endParaRPr lang="x-none" sz="1800" dirty="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extLst>
                  <a:ext uri="{0D108BD9-81ED-4DB2-BD59-A6C34878D82A}">
                    <a16:rowId xmlns:a16="http://schemas.microsoft.com/office/drawing/2014/main" xmlns="" val="1099775216"/>
                  </a:ext>
                </a:extLst>
              </a:tr>
              <a:tr h="564270">
                <a:tc>
                  <a:txBody>
                    <a:bodyPr/>
                    <a:lstStyle/>
                    <a:p>
                      <a:pPr algn="ctr">
                        <a:lnSpc>
                          <a:spcPts val="1050"/>
                        </a:lnSpc>
                        <a:spcAft>
                          <a:spcPts val="600"/>
                        </a:spcAft>
                      </a:pPr>
                      <a:endParaRPr lang="mn-MN" sz="1800" spc="0" dirty="0">
                        <a:solidFill>
                          <a:schemeClr val="tx1"/>
                        </a:solidFill>
                        <a:effectLst/>
                        <a:latin typeface="Arial" panose="020B0604020202020204" pitchFamily="34" charset="0"/>
                        <a:cs typeface="Arial" panose="020B0604020202020204" pitchFamily="34" charset="0"/>
                      </a:endParaRPr>
                    </a:p>
                    <a:p>
                      <a:pPr algn="ctr">
                        <a:lnSpc>
                          <a:spcPts val="1050"/>
                        </a:lnSpc>
                        <a:spcAft>
                          <a:spcPts val="600"/>
                        </a:spcAft>
                      </a:pPr>
                      <a:r>
                        <a:rPr lang="mn-MN" sz="1800" spc="0" dirty="0">
                          <a:solidFill>
                            <a:schemeClr val="tx1"/>
                          </a:solidFill>
                          <a:effectLst/>
                          <a:latin typeface="Arial" panose="020B0604020202020204" pitchFamily="34" charset="0"/>
                          <a:cs typeface="Arial" panose="020B0604020202020204" pitchFamily="34" charset="0"/>
                        </a:rPr>
                        <a:t>1</a:t>
                      </a:r>
                      <a:endParaRPr lang="x-none" sz="180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tc>
                  <a:txBody>
                    <a:bodyPr/>
                    <a:lstStyle/>
                    <a:p>
                      <a:pPr algn="ctr">
                        <a:lnSpc>
                          <a:spcPts val="1050"/>
                        </a:lnSpc>
                        <a:spcAft>
                          <a:spcPts val="600"/>
                        </a:spcAft>
                      </a:pPr>
                      <a:endParaRPr lang="mn-MN" sz="1800" spc="0" dirty="0">
                        <a:effectLst/>
                        <a:latin typeface="Arial" panose="020B0604020202020204" pitchFamily="34" charset="0"/>
                        <a:cs typeface="Arial" panose="020B0604020202020204" pitchFamily="34" charset="0"/>
                      </a:endParaRPr>
                    </a:p>
                    <a:p>
                      <a:pPr algn="ctr">
                        <a:lnSpc>
                          <a:spcPts val="1050"/>
                        </a:lnSpc>
                        <a:spcAft>
                          <a:spcPts val="600"/>
                        </a:spcAft>
                      </a:pPr>
                      <a:r>
                        <a:rPr lang="mn-MN" sz="1800" spc="0" dirty="0">
                          <a:effectLst/>
                          <a:latin typeface="Arial" panose="020B0604020202020204" pitchFamily="34" charset="0"/>
                          <a:cs typeface="Arial" panose="020B0604020202020204" pitchFamily="34" charset="0"/>
                        </a:rPr>
                        <a:t>50</a:t>
                      </a:r>
                      <a:endParaRPr lang="x-none" sz="1800" dirty="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tc>
                  <a:txBody>
                    <a:bodyPr/>
                    <a:lstStyle/>
                    <a:p>
                      <a:pPr algn="ctr">
                        <a:lnSpc>
                          <a:spcPts val="1050"/>
                        </a:lnSpc>
                        <a:spcAft>
                          <a:spcPts val="600"/>
                        </a:spcAft>
                      </a:pPr>
                      <a:endParaRPr lang="mn-MN" sz="1800" dirty="0">
                        <a:effectLst/>
                        <a:latin typeface="Arial" panose="020B0604020202020204" pitchFamily="34" charset="0"/>
                        <a:ea typeface="Arial" panose="020B0604020202020204" pitchFamily="34" charset="0"/>
                        <a:cs typeface="Arial" panose="020B0604020202020204" pitchFamily="34" charset="0"/>
                      </a:endParaRPr>
                    </a:p>
                    <a:p>
                      <a:pPr algn="ctr">
                        <a:lnSpc>
                          <a:spcPts val="1050"/>
                        </a:lnSpc>
                        <a:spcAft>
                          <a:spcPts val="600"/>
                        </a:spcAft>
                      </a:pPr>
                      <a:r>
                        <a:rPr lang="mn-MN" sz="1800" dirty="0">
                          <a:effectLst/>
                          <a:latin typeface="Arial" panose="020B0604020202020204" pitchFamily="34" charset="0"/>
                          <a:ea typeface="Arial" panose="020B0604020202020204" pitchFamily="34" charset="0"/>
                          <a:cs typeface="Arial" panose="020B0604020202020204" pitchFamily="34" charset="0"/>
                        </a:rPr>
                        <a:t>60</a:t>
                      </a:r>
                      <a:endParaRPr lang="x-none" sz="1800" dirty="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solidFill>
                      <a:schemeClr val="bg2"/>
                    </a:solidFill>
                  </a:tcPr>
                </a:tc>
                <a:extLst>
                  <a:ext uri="{0D108BD9-81ED-4DB2-BD59-A6C34878D82A}">
                    <a16:rowId xmlns:a16="http://schemas.microsoft.com/office/drawing/2014/main" xmlns="" val="1618988302"/>
                  </a:ext>
                </a:extLst>
              </a:tr>
            </a:tbl>
          </a:graphicData>
        </a:graphic>
      </p:graphicFrame>
    </p:spTree>
    <p:extLst>
      <p:ext uri="{BB962C8B-B14F-4D97-AF65-F5344CB8AC3E}">
        <p14:creationId xmlns:p14="http://schemas.microsoft.com/office/powerpoint/2010/main" val="35007531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00FA6571-E560-BE6E-19C5-9380DCC4F177}"/>
              </a:ext>
            </a:extLst>
          </p:cNvPr>
          <p:cNvSpPr>
            <a:spLocks noGrp="1"/>
          </p:cNvSpPr>
          <p:nvPr>
            <p:ph type="sldNum" sz="quarter" idx="12"/>
          </p:nvPr>
        </p:nvSpPr>
        <p:spPr/>
        <p:txBody>
          <a:bodyPr/>
          <a:lstStyle/>
          <a:p>
            <a:fld id="{36EA82D7-635C-4025-8B97-F8031B1494D4}" type="slidenum">
              <a:rPr lang="en-US" smtClean="0"/>
              <a:t>32</a:t>
            </a:fld>
            <a:endParaRPr lang="en-US"/>
          </a:p>
        </p:txBody>
      </p:sp>
      <p:sp>
        <p:nvSpPr>
          <p:cNvPr id="4" name="Content Placeholder 3">
            <a:extLst>
              <a:ext uri="{FF2B5EF4-FFF2-40B4-BE49-F238E27FC236}">
                <a16:creationId xmlns:a16="http://schemas.microsoft.com/office/drawing/2014/main" xmlns="" id="{6AF87A3E-FD99-33A7-7B1B-485C9002A1BB}"/>
              </a:ext>
            </a:extLst>
          </p:cNvPr>
          <p:cNvSpPr>
            <a:spLocks noGrp="1"/>
          </p:cNvSpPr>
          <p:nvPr>
            <p:ph sz="quarter" idx="1"/>
          </p:nvPr>
        </p:nvSpPr>
        <p:spPr/>
        <p:txBody>
          <a:bodyPr/>
          <a:lstStyle/>
          <a:p>
            <a:pPr marL="0" indent="0">
              <a:buNone/>
            </a:pPr>
            <a:r>
              <a:rPr lang="mn-MN" sz="2400" b="1" dirty="0">
                <a:latin typeface="Arial" panose="020B0604020202020204" pitchFamily="34" charset="0"/>
                <a:cs typeface="Arial" panose="020B0604020202020204" pitchFamily="34" charset="0"/>
              </a:rPr>
              <a:t>ЗУРГАДУГААР БҮЛЭГ ТЭТГЭВЭР ТОГТООХ, ОЛГОХ</a:t>
            </a:r>
          </a:p>
          <a:p>
            <a:pPr marL="0" indent="0" algn="just">
              <a:buNone/>
            </a:pPr>
            <a:r>
              <a:rPr lang="mn-MN" sz="2400" dirty="0">
                <a:latin typeface="Arial" panose="020B0604020202020204" pitchFamily="34" charset="0"/>
                <a:cs typeface="Arial" panose="020B0604020202020204" pitchFamily="34" charset="0"/>
              </a:rPr>
              <a:t>19.1 Тэтгэвэр	тогтоолгох сарын дундаж хөдөлмөрийн хөлс, түүнтэй адилтгах орлогыг тодорхойлохдоо даатгуулагчийн тэтгэврийн даатгалын шимтгэл төлсөн сүүлийн 20 жилийн доторх дараалсан 7 жилд шимтгэл төлсөн хөдөлмөрийн хөлс, түүнтэй адилтгах орлогын нийлбэрийг 84-т хуваана.</a:t>
            </a:r>
          </a:p>
          <a:p>
            <a:pPr marL="0" indent="0" algn="just">
              <a:buNone/>
            </a:pPr>
            <a:r>
              <a:rPr lang="mn-MN" sz="2400" b="1" dirty="0">
                <a:latin typeface="Arial" panose="020B0604020202020204" pitchFamily="34" charset="0"/>
                <a:cs typeface="Arial" panose="020B0604020202020204" pitchFamily="34" charset="0"/>
              </a:rPr>
              <a:t>МҮЭ-ийн холбооноос оруулж байгаа санал:</a:t>
            </a:r>
          </a:p>
          <a:p>
            <a:pPr marL="0" indent="0" algn="just">
              <a:buNone/>
            </a:pPr>
            <a:r>
              <a:rPr lang="mn-MN" sz="2400" dirty="0">
                <a:latin typeface="Arial" panose="020B0604020202020204" pitchFamily="34" charset="0"/>
                <a:cs typeface="Arial" panose="020B0604020202020204" pitchFamily="34" charset="0"/>
              </a:rPr>
              <a:t>Тэтгэвэр	тогтоолгох сарын дундаж хөдөлмөрийн хөлс, түүнтэй адилтгах орлогыг тодорхойлохдоо даатгуулагчийн тэтгэврийн даатгалын шимтгэл төлсөн сүүлийн 20 жилийн доторх дараалсан </a:t>
            </a:r>
            <a:r>
              <a:rPr lang="mn-MN" sz="2400" b="1" dirty="0">
                <a:latin typeface="Arial" panose="020B0604020202020204" pitchFamily="34" charset="0"/>
                <a:cs typeface="Arial" panose="020B0604020202020204" pitchFamily="34" charset="0"/>
              </a:rPr>
              <a:t>5</a:t>
            </a:r>
            <a:r>
              <a:rPr lang="mn-MN" sz="2400" dirty="0">
                <a:latin typeface="Arial" panose="020B0604020202020204" pitchFamily="34" charset="0"/>
                <a:cs typeface="Arial" panose="020B0604020202020204" pitchFamily="34" charset="0"/>
              </a:rPr>
              <a:t> жилд шимтгэл төлсөн хөдөлмөрийн хөлс, түүнтэй адилтгах орлогын нийлбэрийг </a:t>
            </a:r>
            <a:r>
              <a:rPr lang="mn-MN" sz="2400" b="1" dirty="0">
                <a:latin typeface="Arial" panose="020B0604020202020204" pitchFamily="34" charset="0"/>
                <a:cs typeface="Arial" panose="020B0604020202020204" pitchFamily="34" charset="0"/>
              </a:rPr>
              <a:t>60</a:t>
            </a:r>
            <a:r>
              <a:rPr lang="mn-MN" sz="2400" dirty="0">
                <a:latin typeface="Arial" panose="020B0604020202020204" pitchFamily="34" charset="0"/>
                <a:cs typeface="Arial" panose="020B0604020202020204" pitchFamily="34" charset="0"/>
              </a:rPr>
              <a:t>-т хуваана.</a:t>
            </a:r>
            <a:endParaRPr lang="x-none" sz="2400" b="1" dirty="0"/>
          </a:p>
          <a:p>
            <a:pPr marL="0" indent="0">
              <a:buNone/>
            </a:pPr>
            <a:endParaRPr lang="x-none" dirty="0"/>
          </a:p>
        </p:txBody>
      </p:sp>
    </p:spTree>
    <p:extLst>
      <p:ext uri="{BB962C8B-B14F-4D97-AF65-F5344CB8AC3E}">
        <p14:creationId xmlns:p14="http://schemas.microsoft.com/office/powerpoint/2010/main" val="1807527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A50A3A-7D38-A215-296D-570AFC42705C}"/>
              </a:ext>
            </a:extLst>
          </p:cNvPr>
          <p:cNvSpPr>
            <a:spLocks noGrp="1"/>
          </p:cNvSpPr>
          <p:nvPr>
            <p:ph type="title"/>
          </p:nvPr>
        </p:nvSpPr>
        <p:spPr/>
        <p:txBody>
          <a:bodyPr/>
          <a:lstStyle/>
          <a:p>
            <a:endParaRPr lang="x-none"/>
          </a:p>
        </p:txBody>
      </p:sp>
      <p:sp>
        <p:nvSpPr>
          <p:cNvPr id="3" name="Slide Number Placeholder 2">
            <a:extLst>
              <a:ext uri="{FF2B5EF4-FFF2-40B4-BE49-F238E27FC236}">
                <a16:creationId xmlns:a16="http://schemas.microsoft.com/office/drawing/2014/main" xmlns="" id="{FC2536E6-990F-0E82-D6DB-7928BC52AB1D}"/>
              </a:ext>
            </a:extLst>
          </p:cNvPr>
          <p:cNvSpPr>
            <a:spLocks noGrp="1"/>
          </p:cNvSpPr>
          <p:nvPr>
            <p:ph type="sldNum" sz="quarter" idx="12"/>
          </p:nvPr>
        </p:nvSpPr>
        <p:spPr/>
        <p:txBody>
          <a:bodyPr/>
          <a:lstStyle/>
          <a:p>
            <a:fld id="{36EA82D7-635C-4025-8B97-F8031B1494D4}" type="slidenum">
              <a:rPr lang="en-US" smtClean="0"/>
              <a:t>33</a:t>
            </a:fld>
            <a:endParaRPr lang="en-US"/>
          </a:p>
        </p:txBody>
      </p:sp>
      <p:sp>
        <p:nvSpPr>
          <p:cNvPr id="4" name="Content Placeholder 3">
            <a:extLst>
              <a:ext uri="{FF2B5EF4-FFF2-40B4-BE49-F238E27FC236}">
                <a16:creationId xmlns:a16="http://schemas.microsoft.com/office/drawing/2014/main" xmlns="" id="{87B75B6C-20FA-FE0A-34C5-8E0457EBFF79}"/>
              </a:ext>
            </a:extLst>
          </p:cNvPr>
          <p:cNvSpPr>
            <a:spLocks noGrp="1"/>
          </p:cNvSpPr>
          <p:nvPr>
            <p:ph sz="quarter" idx="1"/>
          </p:nvPr>
        </p:nvSpPr>
        <p:spPr/>
        <p:txBody>
          <a:bodyPr/>
          <a:lstStyle/>
          <a:p>
            <a:pPr algn="just"/>
            <a:r>
              <a:rPr lang="mn-MN" sz="2400" dirty="0">
                <a:latin typeface="Arial" panose="020B0604020202020204" pitchFamily="34" charset="0"/>
                <a:cs typeface="Arial" panose="020B0604020202020204" pitchFamily="34" charset="0"/>
              </a:rPr>
              <a:t>30.8. Өвлүүлэх хувь хэмжээ, өвлүүлэхтэй холбогдсон харилцааг зохицуулсан журмыг НДҮЗ-ийн саналыг харгалзан Засгийн газар батална гэж шинээр оруулах</a:t>
            </a:r>
          </a:p>
          <a:p>
            <a:pPr algn="just"/>
            <a:endParaRPr lang="mn-MN" sz="2400" dirty="0">
              <a:latin typeface="Arial" panose="020B0604020202020204" pitchFamily="34" charset="0"/>
              <a:cs typeface="Arial" panose="020B0604020202020204" pitchFamily="34" charset="0"/>
            </a:endParaRPr>
          </a:p>
          <a:p>
            <a:pPr marL="0" indent="0" algn="just">
              <a:buNone/>
            </a:pPr>
            <a:r>
              <a:rPr lang="mn-MN" sz="2400" b="1" dirty="0">
                <a:latin typeface="Arial" pitchFamily="34" charset="0"/>
                <a:cs typeface="Arial" pitchFamily="34" charset="0"/>
              </a:rPr>
              <a:t>Нэрийн дансны үлдэгдэл тооцох </a:t>
            </a:r>
          </a:p>
          <a:p>
            <a:pPr marL="0" indent="0">
              <a:buNone/>
            </a:pPr>
            <a:r>
              <a:rPr lang="mn-MN" sz="2400" dirty="0">
                <a:latin typeface="Arial" pitchFamily="34" charset="0"/>
                <a:cs typeface="Arial" pitchFamily="34" charset="0"/>
              </a:rPr>
              <a:t>Нэрийн дансандаа 30.000.000 төгрөгний нэрийн данстай хүн</a:t>
            </a:r>
            <a:endParaRPr lang="en-US" sz="2400" dirty="0">
              <a:latin typeface="Arial" pitchFamily="34" charset="0"/>
              <a:cs typeface="Arial" pitchFamily="34" charset="0"/>
            </a:endParaRPr>
          </a:p>
          <a:p>
            <a:pPr marL="0" indent="0">
              <a:buNone/>
            </a:pPr>
            <a:r>
              <a:rPr lang="mn-MN" sz="2400" dirty="0">
                <a:latin typeface="Arial" pitchFamily="34" charset="0"/>
                <a:cs typeface="Arial" pitchFamily="34" charset="0"/>
              </a:rPr>
              <a:t>30.000.000:17 жил:12 сар</a:t>
            </a:r>
            <a:r>
              <a:rPr lang="en-US" sz="2400" dirty="0">
                <a:latin typeface="Arial" pitchFamily="34" charset="0"/>
                <a:cs typeface="Arial" pitchFamily="34" charset="0"/>
              </a:rPr>
              <a:t>=147.060 </a:t>
            </a:r>
            <a:r>
              <a:rPr lang="mn-MN" sz="2400" dirty="0">
                <a:latin typeface="Arial" pitchFamily="34" charset="0"/>
                <a:cs typeface="Arial" pitchFamily="34" charset="0"/>
              </a:rPr>
              <a:t>төгрөг </a:t>
            </a:r>
            <a:endParaRPr lang="en-US" sz="2400" dirty="0">
              <a:latin typeface="Arial" pitchFamily="34" charset="0"/>
              <a:cs typeface="Arial" pitchFamily="34" charset="0"/>
            </a:endParaRPr>
          </a:p>
          <a:p>
            <a:pPr marL="0" indent="0">
              <a:buNone/>
            </a:pPr>
            <a:r>
              <a:rPr lang="mn-MN" sz="2400" dirty="0">
                <a:latin typeface="Arial" pitchFamily="34" charset="0"/>
                <a:cs typeface="Arial" pitchFamily="34" charset="0"/>
              </a:rPr>
              <a:t>Сар бүрийн хүү 9.2% тооцоход сард 13.530 төгрөг *12 сар</a:t>
            </a:r>
            <a:r>
              <a:rPr lang="en-US" sz="2400" dirty="0">
                <a:latin typeface="Arial" pitchFamily="34" charset="0"/>
                <a:cs typeface="Arial" pitchFamily="34" charset="0"/>
              </a:rPr>
              <a:t>=1.948.320 </a:t>
            </a:r>
            <a:r>
              <a:rPr lang="mn-MN" sz="2400" dirty="0">
                <a:latin typeface="Arial" pitchFamily="34" charset="0"/>
                <a:cs typeface="Arial" pitchFamily="34" charset="0"/>
              </a:rPr>
              <a:t>төгрөг</a:t>
            </a:r>
            <a:endParaRPr lang="en-US" sz="2400" dirty="0">
              <a:latin typeface="Arial" pitchFamily="34" charset="0"/>
              <a:cs typeface="Arial" pitchFamily="34" charset="0"/>
            </a:endParaRPr>
          </a:p>
          <a:p>
            <a:pPr marL="0" indent="0" algn="just">
              <a:buNone/>
            </a:pPr>
            <a:endParaRPr lang="x-none" sz="2400" dirty="0">
              <a:latin typeface="Arial" panose="020B0604020202020204" pitchFamily="34" charset="0"/>
              <a:cs typeface="Arial" panose="020B0604020202020204" pitchFamily="34" charset="0"/>
            </a:endParaRPr>
          </a:p>
          <a:p>
            <a:pPr marL="0" indent="0">
              <a:buNone/>
            </a:pPr>
            <a:endParaRPr lang="x-none" dirty="0"/>
          </a:p>
        </p:txBody>
      </p:sp>
    </p:spTree>
    <p:extLst>
      <p:ext uri="{BB962C8B-B14F-4D97-AF65-F5344CB8AC3E}">
        <p14:creationId xmlns:p14="http://schemas.microsoft.com/office/powerpoint/2010/main" val="1912060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4</a:t>
            </a:fld>
            <a:endParaRPr lang="en-US"/>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rotWithShape="1">
          <a:blip r:embed="rId2"/>
          <a:srcRect l="6130" t="18241" r="25892" b="5507"/>
          <a:stretch/>
        </p:blipFill>
        <p:spPr>
          <a:xfrm>
            <a:off x="0" y="0"/>
            <a:ext cx="12192000" cy="6857999"/>
          </a:xfrm>
          <a:prstGeom prst="rect">
            <a:avLst/>
          </a:prstGeom>
        </p:spPr>
      </p:pic>
    </p:spTree>
    <p:extLst>
      <p:ext uri="{BB962C8B-B14F-4D97-AF65-F5344CB8AC3E}">
        <p14:creationId xmlns:p14="http://schemas.microsoft.com/office/powerpoint/2010/main" val="1961126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5</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669" t="17649" r="27841" b="6392"/>
          <a:stretch/>
        </p:blipFill>
        <p:spPr>
          <a:xfrm>
            <a:off x="165295" y="78232"/>
            <a:ext cx="11853281" cy="6701536"/>
          </a:xfrm>
          <a:prstGeom prst="rect">
            <a:avLst/>
          </a:prstGeom>
        </p:spPr>
      </p:pic>
    </p:spTree>
    <p:extLst>
      <p:ext uri="{BB962C8B-B14F-4D97-AF65-F5344CB8AC3E}">
        <p14:creationId xmlns:p14="http://schemas.microsoft.com/office/powerpoint/2010/main" val="2433906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6</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7092" t="18180" r="27163" b="12978"/>
          <a:stretch/>
        </p:blipFill>
        <p:spPr>
          <a:xfrm>
            <a:off x="84306" y="-223736"/>
            <a:ext cx="12023388" cy="7081736"/>
          </a:xfrm>
          <a:prstGeom prst="rect">
            <a:avLst/>
          </a:prstGeom>
        </p:spPr>
      </p:pic>
    </p:spTree>
    <p:extLst>
      <p:ext uri="{BB962C8B-B14F-4D97-AF65-F5344CB8AC3E}">
        <p14:creationId xmlns:p14="http://schemas.microsoft.com/office/powerpoint/2010/main" val="288949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7</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5814" t="18368" r="26101" b="13924"/>
          <a:stretch/>
        </p:blipFill>
        <p:spPr>
          <a:xfrm>
            <a:off x="-259405" y="0"/>
            <a:ext cx="12451405" cy="6965004"/>
          </a:xfrm>
          <a:prstGeom prst="rect">
            <a:avLst/>
          </a:prstGeom>
        </p:spPr>
      </p:pic>
    </p:spTree>
    <p:extLst>
      <p:ext uri="{BB962C8B-B14F-4D97-AF65-F5344CB8AC3E}">
        <p14:creationId xmlns:p14="http://schemas.microsoft.com/office/powerpoint/2010/main" val="1726020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8</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8050" t="17801" r="28865" b="18464"/>
          <a:stretch/>
        </p:blipFill>
        <p:spPr>
          <a:xfrm>
            <a:off x="124361" y="0"/>
            <a:ext cx="12067639" cy="6858000"/>
          </a:xfrm>
          <a:prstGeom prst="rect">
            <a:avLst/>
          </a:prstGeom>
        </p:spPr>
      </p:pic>
    </p:spTree>
    <p:extLst>
      <p:ext uri="{BB962C8B-B14F-4D97-AF65-F5344CB8AC3E}">
        <p14:creationId xmlns:p14="http://schemas.microsoft.com/office/powerpoint/2010/main" val="1845868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36EA82D7-635C-4025-8B97-F8031B1494D4}" type="slidenum">
              <a:rPr lang="en-US" smtClean="0"/>
              <a:t>9</a:t>
            </a:fld>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rotWithShape="1">
          <a:blip r:embed="rId2"/>
          <a:srcRect l="5709" t="18181" r="26099" b="21678"/>
          <a:stretch/>
        </p:blipFill>
        <p:spPr>
          <a:xfrm>
            <a:off x="1" y="220598"/>
            <a:ext cx="12192000" cy="6048448"/>
          </a:xfrm>
          <a:prstGeom prst="rect">
            <a:avLst/>
          </a:prstGeom>
        </p:spPr>
      </p:pic>
    </p:spTree>
    <p:extLst>
      <p:ext uri="{BB962C8B-B14F-4D97-AF65-F5344CB8AC3E}">
        <p14:creationId xmlns:p14="http://schemas.microsoft.com/office/powerpoint/2010/main" val="9900971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729</TotalTime>
  <Words>1214</Words>
  <Application>Microsoft Office PowerPoint</Application>
  <PresentationFormat>Custom</PresentationFormat>
  <Paragraphs>172</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Civic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Даатгуулагчийн өндөр насны сарын тэтгэврийн хэмжээг цалинд үндэслэсэн аргаар бодох </vt:lpstr>
      <vt:lpstr>Урамшуулах болон хязгаарлах арга хэмжээ</vt:lpstr>
      <vt:lpstr>PowerPoint Presentation</vt:lpstr>
      <vt:lpstr>PowerPoint Presentation</vt:lpstr>
      <vt:lpstr>PowerPoint Presentation</vt:lpstr>
      <vt:lpstr>PowerPoint Presentation</vt:lpstr>
      <vt:lpstr>PowerPoint Presentation</vt:lpstr>
      <vt:lpstr>PowerPoint Presentation</vt:lpstr>
      <vt:lpstr>Нийгмийн даатгалын багц хуулиудын төсөлд МҮЭ-ийн холбооны зарчмын байр суурь</vt:lpstr>
      <vt:lpstr>PowerPoint Presentation</vt:lpstr>
      <vt:lpstr>PowerPoint Presentation</vt:lpstr>
      <vt:lpstr>МҮЭ-ийн холбооноос хуулийн төсөлд оруулж байгаа санал</vt:lpstr>
      <vt:lpstr>PowerPoint Presentation</vt:lpstr>
      <vt:lpstr>PowerPoint Presentation</vt:lpstr>
      <vt:lpstr>PowerPoint Presentation</vt:lpstr>
      <vt:lpstr>PowerPoint Presentation</vt:lpstr>
      <vt:lpstr>PowerPoint Presentation</vt:lpstr>
      <vt:lpstr>PowerPoint Presentation</vt:lpstr>
      <vt:lpstr>Нийгмийн даатгалын шитмгэл  тооцох тооцоолуур</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Delgermaa</cp:lastModifiedBy>
  <cp:revision>72</cp:revision>
  <dcterms:created xsi:type="dcterms:W3CDTF">2021-09-23T02:22:45Z</dcterms:created>
  <dcterms:modified xsi:type="dcterms:W3CDTF">2022-06-08T05:54:09Z</dcterms:modified>
</cp:coreProperties>
</file>